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837" r:id="rId2"/>
    <p:sldMasterId id="2147483839" r:id="rId3"/>
    <p:sldMasterId id="2147483842" r:id="rId4"/>
  </p:sldMasterIdLst>
  <p:notesMasterIdLst>
    <p:notesMasterId r:id="rId14"/>
  </p:notesMasterIdLst>
  <p:handoutMasterIdLst>
    <p:handoutMasterId r:id="rId15"/>
  </p:handoutMasterIdLst>
  <p:sldIdLst>
    <p:sldId id="702" r:id="rId5"/>
    <p:sldId id="706" r:id="rId6"/>
    <p:sldId id="683" r:id="rId7"/>
    <p:sldId id="686" r:id="rId8"/>
    <p:sldId id="703" r:id="rId9"/>
    <p:sldId id="704" r:id="rId10"/>
    <p:sldId id="705" r:id="rId11"/>
    <p:sldId id="707" r:id="rId12"/>
    <p:sldId id="708" r:id="rId13"/>
  </p:sldIdLst>
  <p:sldSz cx="12192000" cy="6858000"/>
  <p:notesSz cx="6797675" cy="9872663"/>
  <p:custDataLst>
    <p:tags r:id="rId16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pos="2593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orient="horz" pos="2296" userDrawn="1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pos="4929" userDrawn="1">
          <p15:clr>
            <a:srgbClr val="A4A3A4"/>
          </p15:clr>
        </p15:guide>
        <p15:guide id="8" pos="64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duction User" initials="PU" lastIdx="2" clrIdx="0"/>
  <p:cmAuthor id="2" name="Davide Lubian" initials="D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7A9FC0"/>
    <a:srgbClr val="CCECFF"/>
    <a:srgbClr val="CCFF99"/>
    <a:srgbClr val="FFCC99"/>
    <a:srgbClr val="003399"/>
    <a:srgbClr val="3399FF"/>
    <a:srgbClr val="5D7D15"/>
    <a:srgbClr val="CFA8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84" d="100"/>
          <a:sy n="84" d="100"/>
        </p:scale>
        <p:origin x="758" y="77"/>
      </p:cViewPr>
      <p:guideLst>
        <p:guide orient="horz" pos="1026"/>
        <p:guide orient="horz" pos="4088"/>
        <p:guide pos="2593"/>
        <p:guide pos="211"/>
        <p:guide orient="horz" pos="2296"/>
        <p:guide orient="horz" pos="4319"/>
        <p:guide pos="4929"/>
        <p:guide pos="64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7ED531-2183-EB4F-8A58-3A39B1895A16}" type="datetimeFigureOut">
              <a:rPr lang="it-IT"/>
              <a:pPr/>
              <a:t>17/11/2023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4E6A13-6614-2A4F-BAFC-C11D862D874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324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EECE6-1561-4062-BF17-DA6C60D3BE01}" type="datetimeFigureOut">
              <a:rPr lang="it-IT" smtClean="0"/>
              <a:t>17/11/2023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A6F0E-7138-4C28-822E-7F99F7A1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7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71933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</p:spTree>
    <p:extLst>
      <p:ext uri="{BB962C8B-B14F-4D97-AF65-F5344CB8AC3E}">
        <p14:creationId xmlns:p14="http://schemas.microsoft.com/office/powerpoint/2010/main" val="1933255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</a:t>
            </a:r>
          </a:p>
        </p:txBody>
      </p: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62" y="2027528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 </a:t>
            </a:r>
          </a:p>
        </p:txBody>
      </p:sp>
      <p:sp>
        <p:nvSpPr>
          <p:cNvPr id="8" name="Rettangolo 7"/>
          <p:cNvSpPr/>
          <p:nvPr userDrawn="1"/>
        </p:nvSpPr>
        <p:spPr>
          <a:xfrm>
            <a:off x="0" y="5071950"/>
            <a:ext cx="11719111" cy="178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2" descr="CSA Research">
            <a:extLst>
              <a:ext uri="{FF2B5EF4-FFF2-40B4-BE49-F238E27FC236}">
                <a16:creationId xmlns:a16="http://schemas.microsoft.com/office/drawing/2014/main" id="{9C2DEB47-815B-0C4E-9B46-8692C1FB25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836" y="5805488"/>
            <a:ext cx="2175139" cy="7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2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71933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</p:spTree>
    <p:extLst>
      <p:ext uri="{BB962C8B-B14F-4D97-AF65-F5344CB8AC3E}">
        <p14:creationId xmlns:p14="http://schemas.microsoft.com/office/powerpoint/2010/main" val="6352143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71933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</p:spTree>
    <p:extLst>
      <p:ext uri="{BB962C8B-B14F-4D97-AF65-F5344CB8AC3E}">
        <p14:creationId xmlns:p14="http://schemas.microsoft.com/office/powerpoint/2010/main" val="31492218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2.vml"/><Relationship Id="rId7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mlDrawing" Target="../drawings/vmlDrawing3.v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mlDrawing" Target="../drawings/vmlDrawing4.vml"/><Relationship Id="rId7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60832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Diapositiva think-cell" r:id="rId5" imgW="425" imgH="424" progId="TCLayout.ActiveDocument.1">
                  <p:embed/>
                </p:oleObj>
              </mc:Choice>
              <mc:Fallback>
                <p:oleObj name="Diapositiva think-cell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pic>
        <p:nvPicPr>
          <p:cNvPr id="19" name="Picture 2" descr="CSA Research">
            <a:extLst>
              <a:ext uri="{FF2B5EF4-FFF2-40B4-BE49-F238E27FC236}">
                <a16:creationId xmlns:a16="http://schemas.microsoft.com/office/drawing/2014/main" id="{9C2DEB47-815B-0C4E-9B46-8692C1FB25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557" y="6309059"/>
            <a:ext cx="1115746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9356" y="6084885"/>
            <a:ext cx="1044968" cy="602573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817474" y="242827"/>
            <a:ext cx="346160" cy="234428"/>
            <a:chOff x="-560" y="-1287"/>
            <a:chExt cx="6379" cy="4320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8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48628" y="66483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346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9732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Diapositiva think-cell" r:id="rId5" imgW="425" imgH="424" progId="TCLayout.ActiveDocument.1">
                  <p:embed/>
                </p:oleObj>
              </mc:Choice>
              <mc:Fallback>
                <p:oleObj name="Diapositiva think-cell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8282" y="4032501"/>
            <a:ext cx="11908093" cy="2120669"/>
          </a:xfrm>
          <a:prstGeom prst="rect">
            <a:avLst/>
          </a:prstGeom>
        </p:spPr>
      </p:pic>
      <p:sp>
        <p:nvSpPr>
          <p:cNvPr id="19" name="Rettangolo 18"/>
          <p:cNvSpPr/>
          <p:nvPr userDrawn="1"/>
        </p:nvSpPr>
        <p:spPr>
          <a:xfrm>
            <a:off x="0" y="5071950"/>
            <a:ext cx="12191999" cy="178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2" descr="CSA Research">
            <a:extLst>
              <a:ext uri="{FF2B5EF4-FFF2-40B4-BE49-F238E27FC236}">
                <a16:creationId xmlns:a16="http://schemas.microsoft.com/office/drawing/2014/main" id="{9C2DEB47-815B-0C4E-9B46-8692C1FB25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836" y="5805488"/>
            <a:ext cx="2175139" cy="7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27384"/>
            <a:ext cx="12191999" cy="50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6" name="Diapositiva think-cell" r:id="rId5" imgW="425" imgH="424" progId="TCLayout.ActiveDocument.1">
                  <p:embed/>
                </p:oleObj>
              </mc:Choice>
              <mc:Fallback>
                <p:oleObj name="Diapositiva think-cell" r:id="rId5" imgW="425" imgH="424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7DBFB-DCE9-42BC-A361-A0671D12ADFC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pic>
        <p:nvPicPr>
          <p:cNvPr id="19" name="Picture 2" descr="CSA Research">
            <a:extLst>
              <a:ext uri="{FF2B5EF4-FFF2-40B4-BE49-F238E27FC236}">
                <a16:creationId xmlns:a16="http://schemas.microsoft.com/office/drawing/2014/main" id="{9C2DEB47-815B-0C4E-9B46-8692C1FB25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557" y="6309059"/>
            <a:ext cx="1115746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9356" y="6084885"/>
            <a:ext cx="1044968" cy="60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4" name="Diapositiva think-cell" r:id="rId5" imgW="425" imgH="424" progId="TCLayout.ActiveDocument.1">
                  <p:embed/>
                </p:oleObj>
              </mc:Choice>
              <mc:Fallback>
                <p:oleObj name="Diapositiva think-cell" r:id="rId5" imgW="425" imgH="424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7DBFB-DCE9-42BC-A361-A0671D12ADFC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pic>
        <p:nvPicPr>
          <p:cNvPr id="19" name="Picture 2" descr="CSA Research">
            <a:extLst>
              <a:ext uri="{FF2B5EF4-FFF2-40B4-BE49-F238E27FC236}">
                <a16:creationId xmlns:a16="http://schemas.microsoft.com/office/drawing/2014/main" id="{9C2DEB47-815B-0C4E-9B46-8692C1FB25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557" y="6309059"/>
            <a:ext cx="1115746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9356" y="6084885"/>
            <a:ext cx="1044968" cy="602573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817474" y="242827"/>
            <a:ext cx="346160" cy="234428"/>
            <a:chOff x="-560" y="-1287"/>
            <a:chExt cx="6379" cy="4320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8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48628" y="66483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7DBFB-DCE9-42BC-A361-A0671D12ADFC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5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8"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368" y="1"/>
            <a:ext cx="11176620" cy="836712"/>
          </a:xfrm>
        </p:spPr>
        <p:txBody>
          <a:bodyPr vert="horz"/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Condotta di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guida: dettaglio per strada e veicolo guidato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83028"/>
              </p:ext>
            </p:extLst>
          </p:nvPr>
        </p:nvGraphicFramePr>
        <p:xfrm>
          <a:off x="407368" y="1708322"/>
          <a:ext cx="11207074" cy="3916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444">
                  <a:extLst>
                    <a:ext uri="{9D8B030D-6E8A-4147-A177-3AD203B41FA5}">
                      <a16:colId xmlns:a16="http://schemas.microsoft.com/office/drawing/2014/main" val="2266396697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1354352187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2497944479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2314895625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3926281018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3588575010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8858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Valori</a:t>
                      </a:r>
                      <a:r>
                        <a:rPr lang="it-IT" sz="1200" b="0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2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RA10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raccordo autostradale Torino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Autostrada del Mediterraneo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SS51 di Alemagna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SS16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Adriatica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Aurelia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SS3bis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Tiberina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City Car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Berlina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SUV / </a:t>
                      </a:r>
                    </a:p>
                    <a:p>
                      <a:pPr algn="ctr" fontAlgn="ctr"/>
                      <a:r>
                        <a:rPr lang="it-IT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Luxury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Veicolo Commerciale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o pesante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Non utilizzano dispositivi luminosi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Non utilizzano gli indicatori di segnalazione </a:t>
                      </a:r>
                      <a:endParaRPr lang="it-IT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72000" algn="l" fontAlgn="ctr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cambio </a:t>
                      </a: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corsia per manovra di sorpasso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36.5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64.8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2374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Non utilizzano gli indicatori di segnalazione </a:t>
                      </a:r>
                      <a:endParaRPr lang="it-IT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72000" algn="l" fontAlgn="ctr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cambio </a:t>
                      </a: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corsia per manovra di rientro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36.3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64.2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72455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Non rispettano il divieto di sorpasso in caso </a:t>
                      </a:r>
                      <a:endParaRPr lang="it-IT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72000" algn="l" fontAlgn="ctr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di </a:t>
                      </a: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segnaletica orizzontale a linea continua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9272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Non utilizzano gli indicatori di segnalazione </a:t>
                      </a:r>
                      <a:endParaRPr lang="it-IT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72000" algn="l" fontAlgn="ctr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cambio </a:t>
                      </a: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corsia per manovra di entrata da rampa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47687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Non utilizzano gli indicatori di segnalazione </a:t>
                      </a:r>
                      <a:endParaRPr lang="it-IT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marL="72000" algn="l" fontAlgn="ctr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cambio </a:t>
                      </a: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corsia per manovra di uscita da rampa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20.1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3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"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Profilo del conducente: la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per strada e veicolo guidato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90236"/>
              </p:ext>
            </p:extLst>
          </p:nvPr>
        </p:nvGraphicFramePr>
        <p:xfrm>
          <a:off x="811678" y="1755344"/>
          <a:ext cx="10367995" cy="13496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9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354352187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497944479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31489562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926281018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58857501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609234521"/>
                    </a:ext>
                  </a:extLst>
                </a:gridCol>
              </a:tblGrid>
              <a:tr h="70162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Valori</a:t>
                      </a:r>
                      <a:r>
                        <a:rPr lang="it-IT" sz="1200" b="0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2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RA10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raccordo autostradale Torino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Autostrada del Mediterraneo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SS51 di Alemagna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SS16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Adriatica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Aurelia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SS3bis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Tiberina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City Car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Berlina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SUV / </a:t>
                      </a:r>
                    </a:p>
                    <a:p>
                      <a:pPr algn="ctr" fontAlgn="ctr"/>
                      <a:r>
                        <a:rPr lang="it-IT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Luxury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Veicolo Commerciale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o pesante</a:t>
                      </a:r>
                      <a:endParaRPr lang="it-IT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sì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11794"/>
              </p:ext>
            </p:extLst>
          </p:nvPr>
        </p:nvGraphicFramePr>
        <p:xfrm>
          <a:off x="811677" y="4239620"/>
          <a:ext cx="10367995" cy="13496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9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354352187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497944479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31489562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926281018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58857501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609234521"/>
                    </a:ext>
                  </a:extLst>
                </a:gridCol>
              </a:tblGrid>
              <a:tr h="70162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Valori</a:t>
                      </a:r>
                      <a:r>
                        <a:rPr lang="it-IT" sz="1200" b="0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2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RA10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raccordo autostradale Torino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Autostrada del Mediterraneo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SS51 di Alemagna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SS16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Adriatica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Aurelia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SS3bis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Tiberina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City Car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Berlina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SUV / </a:t>
                      </a:r>
                    </a:p>
                    <a:p>
                      <a:pPr algn="ctr" fontAlgn="ctr"/>
                      <a:r>
                        <a:rPr lang="it-IT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Luxury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Veicolo Commerciale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o pesante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sì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 bwMode="auto">
          <a:xfrm>
            <a:off x="811677" y="1189688"/>
            <a:ext cx="4320480" cy="5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Utilizzo IMPROPRIO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cellulare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811677" y="3601213"/>
            <a:ext cx="3966154" cy="5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Utilizzo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cintura di sicurezza</a:t>
            </a:r>
          </a:p>
        </p:txBody>
      </p:sp>
      <p:pic>
        <p:nvPicPr>
          <p:cNvPr id="10" name="Picture 8" descr="Visualizza immagine di origi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/>
          <a:stretch/>
        </p:blipFill>
        <p:spPr bwMode="auto">
          <a:xfrm>
            <a:off x="4007768" y="1107920"/>
            <a:ext cx="432048" cy="5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305" y="3435040"/>
            <a:ext cx="801022" cy="7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 bwMode="auto">
          <a:xfrm>
            <a:off x="822007" y="1190670"/>
            <a:ext cx="3966154" cy="5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Utilizzo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cintura di sicurezza</a:t>
            </a:r>
          </a:p>
        </p:txBody>
      </p:sp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7793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9"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79723"/>
              </p:ext>
            </p:extLst>
          </p:nvPr>
        </p:nvGraphicFramePr>
        <p:xfrm>
          <a:off x="811678" y="1827352"/>
          <a:ext cx="10367995" cy="13496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9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354352187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497944479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31489562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926281018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58857501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609234521"/>
                    </a:ext>
                  </a:extLst>
                </a:gridCol>
              </a:tblGrid>
              <a:tr h="70162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Valori</a:t>
                      </a:r>
                      <a:r>
                        <a:rPr lang="it-IT" sz="1200" b="0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2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RA10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raccordo autostradale Torino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Autostrada del Mediterraneo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SS51 di Alemagna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SS16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Adriatica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Aurelia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SS3bis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Tiberina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City Car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Berlina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SUV / </a:t>
                      </a:r>
                    </a:p>
                    <a:p>
                      <a:pPr algn="ctr" fontAlgn="ctr"/>
                      <a:r>
                        <a:rPr lang="it-IT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Luxury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Veicolo Commerciale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o pesante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5.0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63918"/>
              </p:ext>
            </p:extLst>
          </p:nvPr>
        </p:nvGraphicFramePr>
        <p:xfrm>
          <a:off x="811677" y="4239620"/>
          <a:ext cx="10367995" cy="13496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9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354352187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497944479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31489562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926281018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58857501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609234521"/>
                    </a:ext>
                  </a:extLst>
                </a:gridCol>
              </a:tblGrid>
              <a:tr h="70162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Valori</a:t>
                      </a:r>
                      <a:r>
                        <a:rPr lang="it-IT" sz="1200" b="0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2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RA10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raccordo autostradale Torino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Autostrada del Mediterraneo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SS51 di Alemagna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SS16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Adriatica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Aurelia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SS3bis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Tiberina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City Car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Berlina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SUV / </a:t>
                      </a:r>
                    </a:p>
                    <a:p>
                      <a:pPr algn="ctr" fontAlgn="ctr"/>
                      <a:r>
                        <a:rPr lang="it-IT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Luxury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Veicolo Commerciale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o pesante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100.0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57.1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71.4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57.1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0.0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42.9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28.6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42.9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itolo 1"/>
          <p:cNvSpPr txBox="1">
            <a:spLocks/>
          </p:cNvSpPr>
          <p:nvPr/>
        </p:nvSpPr>
        <p:spPr bwMode="auto">
          <a:xfrm>
            <a:off x="831260" y="3619883"/>
            <a:ext cx="5092340" cy="5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Utilizzo dispositivo ritenuta bambini</a:t>
            </a: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*</a:t>
            </a:r>
            <a:endParaRPr lang="it-IT" sz="180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5583" y="5664389"/>
            <a:ext cx="1577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*Esiguità numerica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515380" y="-72403"/>
            <a:ext cx="1117662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passeggero anteriore: comportamenti di sicurezza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6"/>
          <a:srcRect r="7707" b="9761"/>
          <a:stretch/>
        </p:blipFill>
        <p:spPr>
          <a:xfrm>
            <a:off x="4877082" y="3428999"/>
            <a:ext cx="839728" cy="648073"/>
          </a:xfrm>
          <a:prstGeom prst="rect">
            <a:avLst/>
          </a:prstGeom>
        </p:spPr>
      </p:pic>
      <p:pic>
        <p:nvPicPr>
          <p:cNvPr id="17" name="Picture 8" descr="Visualizza immagine di origin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/>
          <a:stretch/>
        </p:blipFill>
        <p:spPr bwMode="auto">
          <a:xfrm>
            <a:off x="4007768" y="1107920"/>
            <a:ext cx="432048" cy="5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 bwMode="auto">
          <a:xfrm>
            <a:off x="822007" y="1118662"/>
            <a:ext cx="3966154" cy="5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Utilizzo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cintura di sicurezza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831260" y="3619883"/>
            <a:ext cx="5092340" cy="5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Utilizzo dispositivo ritenuta bambini</a:t>
            </a: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*</a:t>
            </a:r>
            <a:endParaRPr lang="it-IT" sz="180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889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6"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0421"/>
              </p:ext>
            </p:extLst>
          </p:nvPr>
        </p:nvGraphicFramePr>
        <p:xfrm>
          <a:off x="811678" y="1755344"/>
          <a:ext cx="10367995" cy="13496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9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354352187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497944479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31489562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926281018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58857501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609234521"/>
                    </a:ext>
                  </a:extLst>
                </a:gridCol>
              </a:tblGrid>
              <a:tr h="70162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Valori</a:t>
                      </a:r>
                      <a:r>
                        <a:rPr lang="it-IT" sz="1200" b="0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2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RA10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raccordo autostradale Torino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Autostrada del Mediterraneo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SS51 di Alemagna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SS16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Adriatica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Aurelia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SS3bis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Tiberina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City Car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Berlina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SUV / </a:t>
                      </a:r>
                    </a:p>
                    <a:p>
                      <a:pPr algn="ctr" fontAlgn="ctr"/>
                      <a:r>
                        <a:rPr lang="it-IT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Luxury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Veicolo Commerciale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o pesante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60.9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82432"/>
              </p:ext>
            </p:extLst>
          </p:nvPr>
        </p:nvGraphicFramePr>
        <p:xfrm>
          <a:off x="811677" y="4239620"/>
          <a:ext cx="10367995" cy="13496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9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354352187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497944479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31489562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926281018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58857501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609234521"/>
                    </a:ext>
                  </a:extLst>
                </a:gridCol>
              </a:tblGrid>
              <a:tr h="70162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Valori</a:t>
                      </a:r>
                      <a:r>
                        <a:rPr lang="it-IT" sz="1200" b="0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2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RA10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raccordo autostradale Torino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Autostrada del Mediterraneo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SS51 di Alemagna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SS16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Adriatica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Aurelia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SS3bis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Tiberina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City Car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Berlina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SUV / </a:t>
                      </a:r>
                    </a:p>
                    <a:p>
                      <a:pPr algn="ctr" fontAlgn="ctr"/>
                      <a:r>
                        <a:rPr lang="it-IT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Luxury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Veicolo Commerciale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o pesante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46.8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795583" y="5664389"/>
            <a:ext cx="1577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*Esiguità numerica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515380" y="-72403"/>
            <a:ext cx="1117662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passeggero posteriore: comportamenti di sicurezza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/>
          <a:srcRect r="7707" b="9761"/>
          <a:stretch/>
        </p:blipFill>
        <p:spPr>
          <a:xfrm>
            <a:off x="4877082" y="3428999"/>
            <a:ext cx="839728" cy="648073"/>
          </a:xfrm>
          <a:prstGeom prst="rect">
            <a:avLst/>
          </a:prstGeom>
        </p:spPr>
      </p:pic>
      <p:pic>
        <p:nvPicPr>
          <p:cNvPr id="16" name="Picture 8" descr="Visualizza immagine di origin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/>
          <a:stretch/>
        </p:blipFill>
        <p:spPr bwMode="auto">
          <a:xfrm>
            <a:off x="4041776" y="1032727"/>
            <a:ext cx="432048" cy="5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 bwMode="auto">
          <a:xfrm>
            <a:off x="822007" y="1118662"/>
            <a:ext cx="3966154" cy="5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Utilizzo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cintura di sicurezza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831260" y="3619883"/>
            <a:ext cx="5092340" cy="5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Utilizzo dispositivo ritenuta bambini</a:t>
            </a:r>
            <a:r>
              <a:rPr lang="it-IT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*</a:t>
            </a:r>
            <a:endParaRPr lang="it-IT" sz="1800" b="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889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0421"/>
              </p:ext>
            </p:extLst>
          </p:nvPr>
        </p:nvGraphicFramePr>
        <p:xfrm>
          <a:off x="811678" y="1755344"/>
          <a:ext cx="10367995" cy="13496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9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354352187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497944479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31489562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926281018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58857501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609234521"/>
                    </a:ext>
                  </a:extLst>
                </a:gridCol>
              </a:tblGrid>
              <a:tr h="70162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Valori</a:t>
                      </a:r>
                      <a:r>
                        <a:rPr lang="it-IT" sz="1200" b="0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2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RA10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raccordo autostradale Torino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Autostrada del Mediterraneo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SS51 di Alemagna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SS16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Adriatica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Aurelia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SS3bis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Tiberina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City Car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Berlina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SUV / </a:t>
                      </a:r>
                    </a:p>
                    <a:p>
                      <a:pPr algn="ctr" fontAlgn="ctr"/>
                      <a:r>
                        <a:rPr lang="it-IT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Luxury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Veicolo Commerciale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o pesante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60.9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82432"/>
              </p:ext>
            </p:extLst>
          </p:nvPr>
        </p:nvGraphicFramePr>
        <p:xfrm>
          <a:off x="811677" y="4239620"/>
          <a:ext cx="10367995" cy="13496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9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354352187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497944479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31489562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926281018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3588575010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538">
                  <a:extLst>
                    <a:ext uri="{9D8B030D-6E8A-4147-A177-3AD203B41FA5}">
                      <a16:colId xmlns:a16="http://schemas.microsoft.com/office/drawing/2014/main" val="1609234521"/>
                    </a:ext>
                  </a:extLst>
                </a:gridCol>
              </a:tblGrid>
              <a:tr h="70162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Valori</a:t>
                      </a:r>
                      <a:r>
                        <a:rPr lang="it-IT" sz="1200" b="0" baseline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2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 b="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RA10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raccordo autostradale Torino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it-IT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Autostrada del Mediterraneo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SS51 di Alemagna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SS16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Adriatica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SS1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Aurelia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SS3bis </a:t>
                      </a:r>
                      <a:endParaRPr lang="it-IT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Tiberina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City Car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Berlina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SUV / </a:t>
                      </a:r>
                    </a:p>
                    <a:p>
                      <a:pPr algn="ctr" fontAlgn="ctr"/>
                      <a:r>
                        <a:rPr lang="it-IT" sz="105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Luxury</a:t>
                      </a:r>
                      <a:endParaRPr lang="it-IT" sz="105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Veicolo Commerciale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o pesante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36000"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46.8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795583" y="5664389"/>
            <a:ext cx="1577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*Esiguità numerica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515380" y="-72403"/>
            <a:ext cx="1117662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passeggero posteriore: comportamenti di sicurezza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/>
          <a:srcRect r="7707" b="9761"/>
          <a:stretch/>
        </p:blipFill>
        <p:spPr>
          <a:xfrm>
            <a:off x="4877082" y="3428999"/>
            <a:ext cx="839728" cy="648073"/>
          </a:xfrm>
          <a:prstGeom prst="rect">
            <a:avLst/>
          </a:prstGeom>
        </p:spPr>
      </p:pic>
      <p:pic>
        <p:nvPicPr>
          <p:cNvPr id="16" name="Picture 8" descr="Visualizza immagine di origin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/>
          <a:stretch/>
        </p:blipFill>
        <p:spPr bwMode="auto">
          <a:xfrm>
            <a:off x="4041776" y="1032727"/>
            <a:ext cx="432048" cy="5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889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 bwMode="auto">
          <a:xfrm>
            <a:off x="551384" y="-207404"/>
            <a:ext cx="1117662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comportamenti (indagine CAWI) - SE STESSI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30655"/>
              </p:ext>
            </p:extLst>
          </p:nvPr>
        </p:nvGraphicFramePr>
        <p:xfrm>
          <a:off x="767408" y="656692"/>
          <a:ext cx="9953821" cy="5576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6">
                  <a:extLst>
                    <a:ext uri="{9D8B030D-6E8A-4147-A177-3AD203B41FA5}">
                      <a16:colId xmlns:a16="http://schemas.microsoft.com/office/drawing/2014/main" val="1485655422"/>
                    </a:ext>
                  </a:extLst>
                </a:gridCol>
                <a:gridCol w="1057043">
                  <a:extLst>
                    <a:ext uri="{9D8B030D-6E8A-4147-A177-3AD203B41FA5}">
                      <a16:colId xmlns:a16="http://schemas.microsoft.com/office/drawing/2014/main" val="2725404002"/>
                    </a:ext>
                  </a:extLst>
                </a:gridCol>
                <a:gridCol w="1101087">
                  <a:extLst>
                    <a:ext uri="{9D8B030D-6E8A-4147-A177-3AD203B41FA5}">
                      <a16:colId xmlns:a16="http://schemas.microsoft.com/office/drawing/2014/main" val="1927723062"/>
                    </a:ext>
                  </a:extLst>
                </a:gridCol>
                <a:gridCol w="1112097">
                  <a:extLst>
                    <a:ext uri="{9D8B030D-6E8A-4147-A177-3AD203B41FA5}">
                      <a16:colId xmlns:a16="http://schemas.microsoft.com/office/drawing/2014/main" val="1240355862"/>
                    </a:ext>
                  </a:extLst>
                </a:gridCol>
                <a:gridCol w="1112097">
                  <a:extLst>
                    <a:ext uri="{9D8B030D-6E8A-4147-A177-3AD203B41FA5}">
                      <a16:colId xmlns:a16="http://schemas.microsoft.com/office/drawing/2014/main" val="339750316"/>
                    </a:ext>
                  </a:extLst>
                </a:gridCol>
                <a:gridCol w="1112097">
                  <a:extLst>
                    <a:ext uri="{9D8B030D-6E8A-4147-A177-3AD203B41FA5}">
                      <a16:colId xmlns:a16="http://schemas.microsoft.com/office/drawing/2014/main" val="1790181731"/>
                    </a:ext>
                  </a:extLst>
                </a:gridCol>
                <a:gridCol w="1112097">
                  <a:extLst>
                    <a:ext uri="{9D8B030D-6E8A-4147-A177-3AD203B41FA5}">
                      <a16:colId xmlns:a16="http://schemas.microsoft.com/office/drawing/2014/main" val="3772757595"/>
                    </a:ext>
                  </a:extLst>
                </a:gridCol>
                <a:gridCol w="1112097">
                  <a:extLst>
                    <a:ext uri="{9D8B030D-6E8A-4147-A177-3AD203B41FA5}">
                      <a16:colId xmlns:a16="http://schemas.microsoft.com/office/drawing/2014/main" val="3472059479"/>
                    </a:ext>
                  </a:extLst>
                </a:gridCol>
              </a:tblGrid>
              <a:tr h="15755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Regione di residenza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57" marR="6057" marT="6057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[Rispetto sempre i limiti di velocità anche in assenza di tutor o autovelox]  </a:t>
                      </a:r>
                    </a:p>
                  </a:txBody>
                  <a:tcPr marL="6057" marR="6057" marT="6057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[Non utilizzo il telefono mentre sono alla guida di un veicolo, anche se sono fermo al semaforo]  </a:t>
                      </a:r>
                    </a:p>
                  </a:txBody>
                  <a:tcPr marL="6057" marR="6057" marT="6057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[Mi accerto che tutti abbiamo la cintura di sicurezza prima di partire sia anteriori che posteriori]  </a:t>
                      </a:r>
                    </a:p>
                  </a:txBody>
                  <a:tcPr marL="6057" marR="6057" marT="6057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[Utilizzo sempre il casco alla guida di motoveicoli (motociclette, scooter, ciclomotori, </a:t>
                      </a:r>
                    </a:p>
                  </a:txBody>
                  <a:tcPr marL="6057" marR="6057" marT="6057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[Non mi metto mai alla guida dopo aver bevuto alcolici o altre sostanze] </a:t>
                      </a:r>
                    </a:p>
                  </a:txBody>
                  <a:tcPr marL="6057" marR="6057" marT="6057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[Utilizzo sempre l’indicatore di direzione (freccia) in caso di cambio di corsia  di marcia] </a:t>
                      </a:r>
                    </a:p>
                  </a:txBody>
                  <a:tcPr marL="6057" marR="6057" marT="6057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[Effettuo un cambio di corsia di marcia solo quando la striscia che divide le corsie è tratteggiata ] </a:t>
                      </a:r>
                    </a:p>
                  </a:txBody>
                  <a:tcPr marL="6057" marR="6057" marT="6057" marB="0"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61556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Valle d'Aosta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83,3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77,3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92,2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179110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Piemonte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88,9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84,9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94,9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51312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Liguria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96,9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129902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Lombardia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88,8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97,4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25046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Emilia Romagna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22621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94,2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295050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Friuli Venezia Giulia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88,1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93,6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024023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Toscana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85,9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94,7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468459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Umbria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86,7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69724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Marche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80,7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90,8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403874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96,6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384811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Abruzzo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90,6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949715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Molise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98,3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529092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88,0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608783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Puglia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88,9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510805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Basilicata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83,9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88,1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90,2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11463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98,8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96,9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044807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Sicilia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94,8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96924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Sardegna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96,8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589531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Trentino Alto Adige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84,8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94,3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636060"/>
                  </a:ext>
                </a:extLst>
              </a:tr>
              <a:tr h="16917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6057" marR="6057" marT="6057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94,7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38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889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 bwMode="auto">
          <a:xfrm>
            <a:off x="515380" y="-72403"/>
            <a:ext cx="1117662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comportamenti (indagine CAWI) - GLI ALTRI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23811"/>
              </p:ext>
            </p:extLst>
          </p:nvPr>
        </p:nvGraphicFramePr>
        <p:xfrm>
          <a:off x="335360" y="872716"/>
          <a:ext cx="11017225" cy="536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7688">
                  <a:extLst>
                    <a:ext uri="{9D8B030D-6E8A-4147-A177-3AD203B41FA5}">
                      <a16:colId xmlns:a16="http://schemas.microsoft.com/office/drawing/2014/main" val="4045108786"/>
                    </a:ext>
                  </a:extLst>
                </a:gridCol>
                <a:gridCol w="1222791">
                  <a:extLst>
                    <a:ext uri="{9D8B030D-6E8A-4147-A177-3AD203B41FA5}">
                      <a16:colId xmlns:a16="http://schemas.microsoft.com/office/drawing/2014/main" val="1321325777"/>
                    </a:ext>
                  </a:extLst>
                </a:gridCol>
                <a:gridCol w="1222791">
                  <a:extLst>
                    <a:ext uri="{9D8B030D-6E8A-4147-A177-3AD203B41FA5}">
                      <a16:colId xmlns:a16="http://schemas.microsoft.com/office/drawing/2014/main" val="1086592405"/>
                    </a:ext>
                  </a:extLst>
                </a:gridCol>
                <a:gridCol w="1222791">
                  <a:extLst>
                    <a:ext uri="{9D8B030D-6E8A-4147-A177-3AD203B41FA5}">
                      <a16:colId xmlns:a16="http://schemas.microsoft.com/office/drawing/2014/main" val="2754911956"/>
                    </a:ext>
                  </a:extLst>
                </a:gridCol>
                <a:gridCol w="1222791">
                  <a:extLst>
                    <a:ext uri="{9D8B030D-6E8A-4147-A177-3AD203B41FA5}">
                      <a16:colId xmlns:a16="http://schemas.microsoft.com/office/drawing/2014/main" val="552553135"/>
                    </a:ext>
                  </a:extLst>
                </a:gridCol>
                <a:gridCol w="1222791">
                  <a:extLst>
                    <a:ext uri="{9D8B030D-6E8A-4147-A177-3AD203B41FA5}">
                      <a16:colId xmlns:a16="http://schemas.microsoft.com/office/drawing/2014/main" val="4274587111"/>
                    </a:ext>
                  </a:extLst>
                </a:gridCol>
                <a:gridCol w="1222791">
                  <a:extLst>
                    <a:ext uri="{9D8B030D-6E8A-4147-A177-3AD203B41FA5}">
                      <a16:colId xmlns:a16="http://schemas.microsoft.com/office/drawing/2014/main" val="2079737796"/>
                    </a:ext>
                  </a:extLst>
                </a:gridCol>
                <a:gridCol w="1222791">
                  <a:extLst>
                    <a:ext uri="{9D8B030D-6E8A-4147-A177-3AD203B41FA5}">
                      <a16:colId xmlns:a16="http://schemas.microsoft.com/office/drawing/2014/main" val="3413586285"/>
                    </a:ext>
                  </a:extLst>
                </a:gridCol>
              </a:tblGrid>
              <a:tr h="12878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Regione di residenza</a:t>
                      </a:r>
                    </a:p>
                  </a:txBody>
                  <a:tcPr marL="6328" marR="6328" marT="6328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[Gli altri guidatori rispettano sempre i limiti di velocità anche in assenza di tutor o autovelox]  </a:t>
                      </a:r>
                    </a:p>
                  </a:txBody>
                  <a:tcPr marL="6328" marR="6328" marT="6328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[Gli altri guidatori in genere non utilizzano il telefono mentre sono alla guida di un veicolo (anche quando sono fermi al semaforo)] </a:t>
                      </a:r>
                    </a:p>
                  </a:txBody>
                  <a:tcPr marL="6328" marR="6328" marT="6328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[All’interno degli altri veicoli in genere tutti i passeggeri,  sia nei sedili anteriori che posteriori, indossano la cintura di sicurezza ]  </a:t>
                      </a:r>
                    </a:p>
                  </a:txBody>
                  <a:tcPr marL="6328" marR="6328" marT="6328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[I guidatori di motoveicoli indossano sempre il casco alla guida (motociclette, scooter, ciclomotori, …)] </a:t>
                      </a:r>
                    </a:p>
                  </a:txBody>
                  <a:tcPr marL="6328" marR="6328" marT="6328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[In genere gli altri guidatori non si mettono alla guida dopo aver bevuto alcolici o altre sostanze]  </a:t>
                      </a:r>
                    </a:p>
                  </a:txBody>
                  <a:tcPr marL="6328" marR="6328" marT="6328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[Gli altri guidatori utilizzano sempre l’indicatore di direzione (freccia) in caso di cambio di corsia  di marcia]  </a:t>
                      </a:r>
                    </a:p>
                  </a:txBody>
                  <a:tcPr marL="6328" marR="6328" marT="6328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[Gli altri guidatori effettuano cambi di corsia di marcia solo quando la striscia che divide le corsie è tratteggiata </a:t>
                      </a:r>
                    </a:p>
                  </a:txBody>
                  <a:tcPr marL="6328" marR="6328" marT="6328" marB="0"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34813"/>
                  </a:ext>
                </a:extLst>
              </a:tr>
              <a:tr h="125032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Valle d'Aosta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53,0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44,6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73,8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74,2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68,2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670400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Piemonte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39,1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37,9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57,2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74,4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56,2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46,2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09215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Liguria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40,6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70,3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51,7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58,4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47,1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379596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Lombardia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38,3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35,6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55,7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76,1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52,7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56,3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50,8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051339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Emilia Romagna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49,3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69,5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54,7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60,7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850652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39,4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34,8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69,6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45,8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51,9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47,3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679132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Friuli Venezia Giulia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36,8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59,4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70,8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50,1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49,2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50,4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79360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Toscana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31,3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29,7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51,7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49,1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59,3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44,1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591472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Umbria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34,7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34,8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40,6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42,6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43,4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47,0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84230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Marche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48,1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66,6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72,3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59,9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57,7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55,3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274102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40,4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42,2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73,1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48,2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57,7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48,5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336656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Abruzzo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42,1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43,1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50,6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56,6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47,9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59,1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34607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Molise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39,0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36,2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43,5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61,4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43,1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48,6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39,0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008183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43,8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47,3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50,5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58,7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50,1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46,8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54,2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131150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Puglia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45,1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42,9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55,9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73,9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51,0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57,2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54,3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379399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Basilicata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47,8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58,3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53,4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61,2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3448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47,5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64,5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47,3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42,2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45,4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331109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Sicilia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33,1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33,9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42,5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52,7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40,6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44,8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40,6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257468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Sardegna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41,4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35,3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75,8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44,8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46,6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47,0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407298"/>
                  </a:ext>
                </a:extLst>
              </a:tr>
              <a:tr h="290560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Trentino Alto Adige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49,8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55,9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72,9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58,3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56,8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58,0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178807"/>
                  </a:ext>
                </a:extLst>
              </a:tr>
              <a:tr h="151884">
                <a:tc>
                  <a:txBody>
                    <a:bodyPr/>
                    <a:lstStyle/>
                    <a:p>
                      <a:pPr marL="36000" algn="l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40,3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39,6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52,6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70,2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49,6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51,3</a:t>
                      </a:r>
                    </a:p>
                  </a:txBody>
                  <a:tcPr marL="6328" marR="6328" marT="6328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49,7</a:t>
                      </a:r>
                    </a:p>
                  </a:txBody>
                  <a:tcPr marL="6328" marR="6328" marT="632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74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889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 bwMode="auto">
          <a:xfrm>
            <a:off x="515380" y="-72403"/>
            <a:ext cx="1117662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dispositivi – Supporti alla sicurezza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90480"/>
              </p:ext>
            </p:extLst>
          </p:nvPr>
        </p:nvGraphicFramePr>
        <p:xfrm>
          <a:off x="1703512" y="764704"/>
          <a:ext cx="8640960" cy="5317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677">
                  <a:extLst>
                    <a:ext uri="{9D8B030D-6E8A-4147-A177-3AD203B41FA5}">
                      <a16:colId xmlns:a16="http://schemas.microsoft.com/office/drawing/2014/main" val="682825445"/>
                    </a:ext>
                  </a:extLst>
                </a:gridCol>
                <a:gridCol w="1291318">
                  <a:extLst>
                    <a:ext uri="{9D8B030D-6E8A-4147-A177-3AD203B41FA5}">
                      <a16:colId xmlns:a16="http://schemas.microsoft.com/office/drawing/2014/main" val="2795789411"/>
                    </a:ext>
                  </a:extLst>
                </a:gridCol>
                <a:gridCol w="1689573">
                  <a:extLst>
                    <a:ext uri="{9D8B030D-6E8A-4147-A177-3AD203B41FA5}">
                      <a16:colId xmlns:a16="http://schemas.microsoft.com/office/drawing/2014/main" val="2274801173"/>
                    </a:ext>
                  </a:extLst>
                </a:gridCol>
                <a:gridCol w="1967144">
                  <a:extLst>
                    <a:ext uri="{9D8B030D-6E8A-4147-A177-3AD203B41FA5}">
                      <a16:colId xmlns:a16="http://schemas.microsoft.com/office/drawing/2014/main" val="94827099"/>
                    </a:ext>
                  </a:extLst>
                </a:gridCol>
                <a:gridCol w="1279248">
                  <a:extLst>
                    <a:ext uri="{9D8B030D-6E8A-4147-A177-3AD203B41FA5}">
                      <a16:colId xmlns:a16="http://schemas.microsoft.com/office/drawing/2014/main" val="331672636"/>
                    </a:ext>
                  </a:extLst>
                </a:gridCol>
              </a:tblGrid>
              <a:tr h="1096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Regione di residenza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71" marR="6171" marT="6171" marB="0" anchor="ctr">
                    <a:solidFill>
                      <a:srgbClr val="00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A lei è mai capitato di registrare dei video con il cellulare mentre era alla guida di un veicolo?</a:t>
                      </a:r>
                    </a:p>
                  </a:txBody>
                  <a:tcPr marL="6171" marR="6171" marT="6171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E le è mai capitato, in situazioni in cui era un passeggero del veicolo, che il guidatore abbia registrato un video con il cellulare?</a:t>
                      </a:r>
                    </a:p>
                  </a:txBody>
                  <a:tcPr marL="6171" marR="6171" marT="6171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576942"/>
                  </a:ext>
                </a:extLst>
              </a:tr>
              <a:tr h="251235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Sì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Sì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1" marR="6171" marT="6171" marB="0"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868658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Valle d'Aosta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118222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Piemonte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95,1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181366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Liguria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275167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Lombardia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474788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Emilia Romagna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95,8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93,9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299602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97,6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92,9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02078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Friuli Venezia Giulia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97,8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703365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Toscana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98,1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93,6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183075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Umbria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86,4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867920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Marche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89,3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579570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212928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Abruzzo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93,1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641323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Molise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53473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96,4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789157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Puglia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98,5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96,6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427369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Basilicata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95,4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92,3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846416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95,5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272277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Sicilia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94,3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808268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Sardegna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97,7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91,0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75571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Trentino Alto Adige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95,7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96,3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707377"/>
                  </a:ext>
                </a:extLst>
              </a:tr>
              <a:tr h="18271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96,9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93,1</a:t>
                      </a:r>
                    </a:p>
                  </a:txBody>
                  <a:tcPr marL="6171" marR="6171" marT="61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841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6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889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3"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 bwMode="auto">
          <a:xfrm>
            <a:off x="515380" y="-72403"/>
            <a:ext cx="1117662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dispositivi – Video a bordo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39397"/>
              </p:ext>
            </p:extLst>
          </p:nvPr>
        </p:nvGraphicFramePr>
        <p:xfrm>
          <a:off x="1811524" y="908709"/>
          <a:ext cx="8100901" cy="5185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023">
                  <a:extLst>
                    <a:ext uri="{9D8B030D-6E8A-4147-A177-3AD203B41FA5}">
                      <a16:colId xmlns:a16="http://schemas.microsoft.com/office/drawing/2014/main" val="2010445156"/>
                    </a:ext>
                  </a:extLst>
                </a:gridCol>
                <a:gridCol w="2108912">
                  <a:extLst>
                    <a:ext uri="{9D8B030D-6E8A-4147-A177-3AD203B41FA5}">
                      <a16:colId xmlns:a16="http://schemas.microsoft.com/office/drawing/2014/main" val="237620929"/>
                    </a:ext>
                  </a:extLst>
                </a:gridCol>
                <a:gridCol w="1874589">
                  <a:extLst>
                    <a:ext uri="{9D8B030D-6E8A-4147-A177-3AD203B41FA5}">
                      <a16:colId xmlns:a16="http://schemas.microsoft.com/office/drawing/2014/main" val="810645732"/>
                    </a:ext>
                  </a:extLst>
                </a:gridCol>
                <a:gridCol w="1824377">
                  <a:extLst>
                    <a:ext uri="{9D8B030D-6E8A-4147-A177-3AD203B41FA5}">
                      <a16:colId xmlns:a16="http://schemas.microsoft.com/office/drawing/2014/main" val="1482419540"/>
                    </a:ext>
                  </a:extLst>
                </a:gridCol>
              </a:tblGrid>
              <a:tr h="6006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Regione di residenza</a:t>
                      </a:r>
                    </a:p>
                  </a:txBody>
                  <a:tcPr marL="7490" marR="7490" marT="7490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[Obbligo di sistemi </a:t>
                      </a:r>
                      <a:r>
                        <a:rPr lang="it-IT" sz="1300" b="0" kern="1200" dirty="0" err="1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safe</a:t>
                      </a:r>
                      <a:r>
                        <a:rPr lang="it-IT" sz="13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-drive - Livello di </a:t>
                      </a:r>
                      <a:r>
                        <a:rPr lang="it-IT" sz="1300" b="0" kern="1200" dirty="0" smtClean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interesse %</a:t>
                      </a:r>
                      <a:endParaRPr lang="it-IT" sz="1300" b="0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90" marR="7490" marT="7490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Limitazione automatica della velocità - Livello di </a:t>
                      </a:r>
                      <a:r>
                        <a:rPr lang="it-IT" sz="1300" b="0" kern="1200" dirty="0" smtClean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interesse %</a:t>
                      </a:r>
                      <a:endParaRPr lang="it-IT" sz="1300" b="0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90" marR="7490" marT="7490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 smtClean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Alcol </a:t>
                      </a:r>
                      <a:r>
                        <a:rPr lang="it-IT" sz="1300" b="0" kern="1200" dirty="0" err="1" smtClean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lock</a:t>
                      </a:r>
                      <a:r>
                        <a:rPr lang="it-IT" sz="1300" b="0" kern="1200" dirty="0" smtClean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- Livello di </a:t>
                      </a:r>
                      <a:r>
                        <a:rPr lang="it-IT" sz="1300" b="0" kern="1200" dirty="0" smtClean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interesse %</a:t>
                      </a:r>
                      <a:endParaRPr lang="it-IT" sz="1300" b="0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90" marR="7490" marT="7490" marB="0"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12391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Valle d'Aosta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77,6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888748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Piemonte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81,7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82,9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80,2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73328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Liguria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87,8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779668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Lombardia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85,5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85,2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85,2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944541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Emilia Romagna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84,4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80,6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494234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80,4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749400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Friuli Venezia Giulia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81,9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84,1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81,7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24424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Toscana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82,0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83,9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82,4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600618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Umbria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78,8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71,2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565199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Marche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81,3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84,2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524561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79,3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84,5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78,9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820113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Abruzzo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82,5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80,9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770566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Molise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86,4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78,2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193227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80,8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79,0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77,5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30893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Puglia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81,7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82,1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79,8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3377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Basilicata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84,6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90,8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895759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81,9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84,2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87,2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580310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Sicilia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82,0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81,7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470370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Sardegna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79,7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90,2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85,0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024257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Trentino Alto Adige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80,9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74,3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83,7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324691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7490" marR="7490" marT="749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83,6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7490" marR="7490" marT="74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241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1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ver 1 - Proiezio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1627</Words>
  <Application>Microsoft Office PowerPoint</Application>
  <PresentationFormat>Widescreen</PresentationFormat>
  <Paragraphs>1012</Paragraphs>
  <Slides>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Gill Sans MT</vt:lpstr>
      <vt:lpstr>Master Presentazione FSI</vt:lpstr>
      <vt:lpstr>1_Cover 1 - Proiezione</vt:lpstr>
      <vt:lpstr>1_Master Presentazione FSI</vt:lpstr>
      <vt:lpstr>2_Master Presentazione FSI</vt:lpstr>
      <vt:lpstr>Diapositiva think-cell</vt:lpstr>
      <vt:lpstr>Condotta di guida: dettaglio per strada e veicolo guidato</vt:lpstr>
      <vt:lpstr>Profilo del conducente: la sicurezza per strada e veicolo guidato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4845742</dc:creator>
  <cp:lastModifiedBy>Zucca, Anna Gabriella</cp:lastModifiedBy>
  <cp:revision>984</cp:revision>
  <cp:lastPrinted>2023-11-17T16:13:17Z</cp:lastPrinted>
  <dcterms:created xsi:type="dcterms:W3CDTF">2011-06-16T10:20:26Z</dcterms:created>
  <dcterms:modified xsi:type="dcterms:W3CDTF">2023-11-17T16:37:32Z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541d5-4c43-48c9-9696-2967ab9bd00f_Enabled">
    <vt:lpwstr>True</vt:lpwstr>
  </property>
  <property fmtid="{D5CDD505-2E9C-101B-9397-08002B2CF9AE}" pid="3" name="MSIP_Label_133541d5-4c43-48c9-9696-2967ab9bd00f_SiteId">
    <vt:lpwstr>4c8a6547-459a-4b75-a3dc-f66efe3e9c4e</vt:lpwstr>
  </property>
  <property fmtid="{D5CDD505-2E9C-101B-9397-08002B2CF9AE}" pid="4" name="MSIP_Label_133541d5-4c43-48c9-9696-2967ab9bd00f_Owner">
    <vt:lpwstr>2874871@trenitalia.it</vt:lpwstr>
  </property>
  <property fmtid="{D5CDD505-2E9C-101B-9397-08002B2CF9AE}" pid="5" name="MSIP_Label_133541d5-4c43-48c9-9696-2967ab9bd00f_SetDate">
    <vt:lpwstr>2020-12-16T15:14:12.1521412Z</vt:lpwstr>
  </property>
  <property fmtid="{D5CDD505-2E9C-101B-9397-08002B2CF9AE}" pid="6" name="MSIP_Label_133541d5-4c43-48c9-9696-2967ab9bd00f_Name">
    <vt:lpwstr>Ad Uso Interno</vt:lpwstr>
  </property>
  <property fmtid="{D5CDD505-2E9C-101B-9397-08002B2CF9AE}" pid="7" name="MSIP_Label_133541d5-4c43-48c9-9696-2967ab9bd00f_Application">
    <vt:lpwstr>Microsoft Azure Information Protection</vt:lpwstr>
  </property>
  <property fmtid="{D5CDD505-2E9C-101B-9397-08002B2CF9AE}" pid="8" name="MSIP_Label_133541d5-4c43-48c9-9696-2967ab9bd00f_ActionId">
    <vt:lpwstr>1285c780-b771-4eda-93e1-657c466b272c</vt:lpwstr>
  </property>
  <property fmtid="{D5CDD505-2E9C-101B-9397-08002B2CF9AE}" pid="9" name="MSIP_Label_133541d5-4c43-48c9-9696-2967ab9bd00f_Extended_MSFT_Method">
    <vt:lpwstr>Manual</vt:lpwstr>
  </property>
  <property fmtid="{D5CDD505-2E9C-101B-9397-08002B2CF9AE}" pid="10" name="Sensitivity">
    <vt:lpwstr>Ad Uso Interno</vt:lpwstr>
  </property>
</Properties>
</file>