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 id="2147486098" r:id="rId2"/>
  </p:sldMasterIdLst>
  <p:notesMasterIdLst>
    <p:notesMasterId r:id="rId49"/>
  </p:notesMasterIdLst>
  <p:handoutMasterIdLst>
    <p:handoutMasterId r:id="rId50"/>
  </p:handoutMasterIdLst>
  <p:sldIdLst>
    <p:sldId id="1199" r:id="rId3"/>
    <p:sldId id="1695" r:id="rId4"/>
    <p:sldId id="1544" r:id="rId5"/>
    <p:sldId id="1670" r:id="rId6"/>
    <p:sldId id="1643" r:id="rId7"/>
    <p:sldId id="1710" r:id="rId8"/>
    <p:sldId id="1696" r:id="rId9"/>
    <p:sldId id="1545" r:id="rId10"/>
    <p:sldId id="1698" r:id="rId11"/>
    <p:sldId id="1644" r:id="rId12"/>
    <p:sldId id="1646" r:id="rId13"/>
    <p:sldId id="1645" r:id="rId14"/>
    <p:sldId id="1697" r:id="rId15"/>
    <p:sldId id="1708" r:id="rId16"/>
    <p:sldId id="1709" r:id="rId17"/>
    <p:sldId id="1671" r:id="rId18"/>
    <p:sldId id="1640" r:id="rId19"/>
    <p:sldId id="1639" r:id="rId20"/>
    <p:sldId id="1647" r:id="rId21"/>
    <p:sldId id="1648" r:id="rId22"/>
    <p:sldId id="1649" r:id="rId23"/>
    <p:sldId id="1680" r:id="rId24"/>
    <p:sldId id="1650" r:id="rId25"/>
    <p:sldId id="1653" r:id="rId26"/>
    <p:sldId id="1681" r:id="rId27"/>
    <p:sldId id="1674" r:id="rId28"/>
    <p:sldId id="1686" r:id="rId29"/>
    <p:sldId id="1676" r:id="rId30"/>
    <p:sldId id="1687" r:id="rId31"/>
    <p:sldId id="1688" r:id="rId32"/>
    <p:sldId id="1701" r:id="rId33"/>
    <p:sldId id="1684" r:id="rId34"/>
    <p:sldId id="1677" r:id="rId35"/>
    <p:sldId id="1702" r:id="rId36"/>
    <p:sldId id="1572" r:id="rId37"/>
    <p:sldId id="1703" r:id="rId38"/>
    <p:sldId id="1707" r:id="rId39"/>
    <p:sldId id="1704" r:id="rId40"/>
    <p:sldId id="1559" r:id="rId41"/>
    <p:sldId id="1675" r:id="rId42"/>
    <p:sldId id="1706" r:id="rId43"/>
    <p:sldId id="1678" r:id="rId44"/>
    <p:sldId id="1693" r:id="rId45"/>
    <p:sldId id="1711" r:id="rId46"/>
    <p:sldId id="1705" r:id="rId47"/>
    <p:sldId id="1476" r:id="rId48"/>
  </p:sldIdLst>
  <p:sldSz cx="9906000" cy="6858000" type="A4"/>
  <p:notesSz cx="7099300" cy="10234613"/>
  <p:defaultTextStyle>
    <a:defPPr>
      <a:defRPr lang="en-US"/>
    </a:defPPr>
    <a:lvl1pPr algn="l" rtl="0" fontAlgn="base">
      <a:spcBef>
        <a:spcPct val="0"/>
      </a:spcBef>
      <a:spcAft>
        <a:spcPct val="0"/>
      </a:spcAft>
      <a:defRPr b="1"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b="1"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b="1"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b="1"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b="1" kern="1200">
        <a:solidFill>
          <a:schemeClr val="tx1"/>
        </a:solidFill>
        <a:latin typeface="Arial" pitchFamily="34" charset="0"/>
        <a:ea typeface="ＭＳ Ｐゴシック" pitchFamily="34" charset="-128"/>
        <a:cs typeface="+mn-cs"/>
      </a:defRPr>
    </a:lvl5pPr>
    <a:lvl6pPr marL="2286000" algn="l" defTabSz="914400" rtl="0" eaLnBrk="1" latinLnBrk="0" hangingPunct="1">
      <a:defRPr b="1" kern="1200">
        <a:solidFill>
          <a:schemeClr val="tx1"/>
        </a:solidFill>
        <a:latin typeface="Arial" pitchFamily="34" charset="0"/>
        <a:ea typeface="ＭＳ Ｐゴシック" pitchFamily="34" charset="-128"/>
        <a:cs typeface="+mn-cs"/>
      </a:defRPr>
    </a:lvl6pPr>
    <a:lvl7pPr marL="2743200" algn="l" defTabSz="914400" rtl="0" eaLnBrk="1" latinLnBrk="0" hangingPunct="1">
      <a:defRPr b="1" kern="1200">
        <a:solidFill>
          <a:schemeClr val="tx1"/>
        </a:solidFill>
        <a:latin typeface="Arial" pitchFamily="34" charset="0"/>
        <a:ea typeface="ＭＳ Ｐゴシック" pitchFamily="34" charset="-128"/>
        <a:cs typeface="+mn-cs"/>
      </a:defRPr>
    </a:lvl7pPr>
    <a:lvl8pPr marL="3200400" algn="l" defTabSz="914400" rtl="0" eaLnBrk="1" latinLnBrk="0" hangingPunct="1">
      <a:defRPr b="1" kern="1200">
        <a:solidFill>
          <a:schemeClr val="tx1"/>
        </a:solidFill>
        <a:latin typeface="Arial" pitchFamily="34" charset="0"/>
        <a:ea typeface="ＭＳ Ｐゴシック" pitchFamily="34" charset="-128"/>
        <a:cs typeface="+mn-cs"/>
      </a:defRPr>
    </a:lvl8pPr>
    <a:lvl9pPr marL="3657600" algn="l" defTabSz="914400" rtl="0" eaLnBrk="1" latinLnBrk="0" hangingPunct="1">
      <a:defRPr b="1"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26">
          <p15:clr>
            <a:srgbClr val="A4A3A4"/>
          </p15:clr>
        </p15:guide>
        <p15:guide id="2" pos="2101">
          <p15:clr>
            <a:srgbClr val="A4A3A4"/>
          </p15:clr>
        </p15:guide>
        <p15:guide id="3" orient="horz" pos="3223">
          <p15:clr>
            <a:srgbClr val="A4A3A4"/>
          </p15:clr>
        </p15:guide>
        <p15:guide id="4"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2A833"/>
    <a:srgbClr val="56AB49"/>
    <a:srgbClr val="7EAD57"/>
    <a:srgbClr val="6EAA50"/>
    <a:srgbClr val="2D87AD"/>
    <a:srgbClr val="007DA4"/>
    <a:srgbClr val="FFF9E1"/>
    <a:srgbClr val="58AB46"/>
    <a:srgbClr val="153059"/>
    <a:srgbClr val="78C4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27102A9-8310-4765-A935-A1911B00CA55}" styleName="Stile chiaro 1 - Color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Stile chiaro 1 - Colore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Stile chiaro 1 - Color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D083AE6-46FA-4A59-8FB0-9F97EB10719F}" styleName="Stile chiaro 3 - Colore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DA37D80-6434-44D0-A028-1B22A696006F}" styleName="Stile chiaro 3 - Colore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72833802-FEF1-4C79-8D5D-14CF1EAF98D9}" styleName="Stile chiaro 2 - Colore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7B26C5-4107-4FEC-AEDC-1716B250A1EF}" styleName="Stile chi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5BE263C-DBD7-4A20-BB59-AAB30ACAA65A}" styleName="Stile medio 3 - Colore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EC20E35-A176-4012-BC5E-935CFFF8708E}" styleName="Stile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84E427A-3D55-4303-BF80-6455036E1DE7}" styleName="Stile con tema 1 - Colore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06799F8-075E-4A3A-A7F6-7FBC6576F1A4}" styleName="Stile con tema 2 - Colore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75" autoAdjust="0"/>
    <p:restoredTop sz="96978" autoAdjust="0"/>
  </p:normalViewPr>
  <p:slideViewPr>
    <p:cSldViewPr>
      <p:cViewPr varScale="1">
        <p:scale>
          <a:sx n="79" d="100"/>
          <a:sy n="79" d="100"/>
        </p:scale>
        <p:origin x="1488" y="77"/>
      </p:cViewPr>
      <p:guideLst>
        <p:guide orient="horz" pos="2160"/>
        <p:guide pos="312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80" d="100"/>
          <a:sy n="80" d="100"/>
        </p:scale>
        <p:origin x="-1488" y="-72"/>
      </p:cViewPr>
      <p:guideLst>
        <p:guide orient="horz" pos="3126"/>
        <p:guide pos="2101"/>
        <p:guide orient="horz" pos="3223"/>
        <p:guide pos="223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8" name="Rectangle 4"/>
          <p:cNvSpPr>
            <a:spLocks noGrp="1" noChangeArrowheads="1"/>
          </p:cNvSpPr>
          <p:nvPr>
            <p:ph type="ftr" sz="quarter" idx="2"/>
          </p:nvPr>
        </p:nvSpPr>
        <p:spPr bwMode="auto">
          <a:xfrm>
            <a:off x="0" y="9758317"/>
            <a:ext cx="3097600" cy="504120"/>
          </a:xfrm>
          <a:prstGeom prst="rect">
            <a:avLst/>
          </a:prstGeom>
          <a:noFill/>
          <a:ln w="9525">
            <a:noFill/>
            <a:miter lim="800000"/>
            <a:headEnd/>
            <a:tailEnd/>
          </a:ln>
          <a:effectLst/>
        </p:spPr>
        <p:txBody>
          <a:bodyPr vert="horz" wrap="square" lIns="93887" tIns="46943" rIns="93887" bIns="46943" numCol="1" anchor="b" anchorCtr="0" compatLnSpc="1">
            <a:prstTxWarp prst="textNoShape">
              <a:avLst/>
            </a:prstTxWarp>
          </a:bodyPr>
          <a:lstStyle>
            <a:lvl1pPr defTabSz="939353">
              <a:defRPr sz="1400" b="0">
                <a:latin typeface="Times New Roman" pitchFamily="18" charset="0"/>
                <a:ea typeface="+mn-ea"/>
                <a:cs typeface="+mn-cs"/>
              </a:defRPr>
            </a:lvl1pPr>
          </a:lstStyle>
          <a:p>
            <a:pPr>
              <a:defRPr/>
            </a:pPr>
            <a:r>
              <a:rPr lang="en-US"/>
              <a:t>Mefop</a:t>
            </a:r>
          </a:p>
        </p:txBody>
      </p:sp>
      <p:sp>
        <p:nvSpPr>
          <p:cNvPr id="88069" name="Rectangle 5"/>
          <p:cNvSpPr>
            <a:spLocks noGrp="1" noChangeArrowheads="1"/>
          </p:cNvSpPr>
          <p:nvPr>
            <p:ph type="sldNum" sz="quarter" idx="3"/>
          </p:nvPr>
        </p:nvSpPr>
        <p:spPr bwMode="auto">
          <a:xfrm>
            <a:off x="4025359" y="9758317"/>
            <a:ext cx="3099290" cy="504120"/>
          </a:xfrm>
          <a:prstGeom prst="rect">
            <a:avLst/>
          </a:prstGeom>
          <a:noFill/>
          <a:ln w="9525">
            <a:noFill/>
            <a:miter lim="800000"/>
            <a:headEnd/>
            <a:tailEnd/>
          </a:ln>
          <a:effectLst/>
        </p:spPr>
        <p:txBody>
          <a:bodyPr vert="horz" wrap="square" lIns="93887" tIns="46943" rIns="93887" bIns="46943" numCol="1" anchor="b" anchorCtr="0" compatLnSpc="1">
            <a:prstTxWarp prst="textNoShape">
              <a:avLst/>
            </a:prstTxWarp>
          </a:bodyPr>
          <a:lstStyle>
            <a:lvl1pPr algn="r" defTabSz="938420">
              <a:defRPr sz="1400" b="0">
                <a:latin typeface="Times New Roman" pitchFamily="18" charset="0"/>
              </a:defRPr>
            </a:lvl1pPr>
          </a:lstStyle>
          <a:p>
            <a:fld id="{F014B4DF-9FD9-466D-801B-EE8B15598664}" type="slidenum">
              <a:rPr lang="en-US"/>
              <a:pPr/>
              <a:t>‹N›</a:t>
            </a:fld>
            <a:endParaRPr lang="en-US"/>
          </a:p>
        </p:txBody>
      </p:sp>
    </p:spTree>
    <p:extLst>
      <p:ext uri="{BB962C8B-B14F-4D97-AF65-F5344CB8AC3E}">
        <p14:creationId xmlns:p14="http://schemas.microsoft.com/office/powerpoint/2010/main" val="26919761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77321" cy="512304"/>
          </a:xfrm>
          <a:prstGeom prst="rect">
            <a:avLst/>
          </a:prstGeom>
          <a:noFill/>
          <a:ln w="9525">
            <a:noFill/>
            <a:miter lim="800000"/>
            <a:headEnd/>
            <a:tailEnd/>
          </a:ln>
          <a:effectLst/>
        </p:spPr>
        <p:txBody>
          <a:bodyPr vert="horz" wrap="square" lIns="95369" tIns="47685" rIns="95369" bIns="47685" numCol="1" anchor="t" anchorCtr="0" compatLnSpc="1">
            <a:prstTxWarp prst="textNoShape">
              <a:avLst/>
            </a:prstTxWarp>
          </a:bodyPr>
          <a:lstStyle>
            <a:lvl1pPr defTabSz="952725">
              <a:defRPr sz="1400" b="0">
                <a:latin typeface="Arial" charset="0"/>
                <a:ea typeface="+mn-ea"/>
                <a:cs typeface="+mn-cs"/>
              </a:defRPr>
            </a:lvl1pPr>
          </a:lstStyle>
          <a:p>
            <a:pPr>
              <a:defRPr/>
            </a:pPr>
            <a:endParaRPr lang="en-US"/>
          </a:p>
        </p:txBody>
      </p:sp>
      <p:sp>
        <p:nvSpPr>
          <p:cNvPr id="8195" name="Rectangle 3"/>
          <p:cNvSpPr>
            <a:spLocks noGrp="1" noChangeArrowheads="1"/>
          </p:cNvSpPr>
          <p:nvPr>
            <p:ph type="dt" idx="1"/>
          </p:nvPr>
        </p:nvSpPr>
        <p:spPr bwMode="auto">
          <a:xfrm>
            <a:off x="5220123" y="0"/>
            <a:ext cx="1877486" cy="512304"/>
          </a:xfrm>
          <a:prstGeom prst="rect">
            <a:avLst/>
          </a:prstGeom>
          <a:noFill/>
          <a:ln w="9525">
            <a:noFill/>
            <a:miter lim="800000"/>
            <a:headEnd/>
            <a:tailEnd/>
          </a:ln>
          <a:effectLst/>
        </p:spPr>
        <p:txBody>
          <a:bodyPr vert="horz" wrap="square" lIns="95369" tIns="47685" rIns="95369" bIns="47685" numCol="1" anchor="t" anchorCtr="0" compatLnSpc="1">
            <a:prstTxWarp prst="textNoShape">
              <a:avLst/>
            </a:prstTxWarp>
          </a:bodyPr>
          <a:lstStyle>
            <a:lvl1pPr algn="r" defTabSz="952725">
              <a:defRPr sz="1400" b="0">
                <a:latin typeface="Arial" charset="0"/>
                <a:ea typeface="+mn-ea"/>
                <a:cs typeface="+mn-cs"/>
              </a:defRPr>
            </a:lvl1pPr>
          </a:lstStyle>
          <a:p>
            <a:pPr>
              <a:defRPr/>
            </a:pPr>
            <a:endParaRPr lang="en-US"/>
          </a:p>
        </p:txBody>
      </p:sp>
      <p:sp>
        <p:nvSpPr>
          <p:cNvPr id="84996" name="Rectangle 4"/>
          <p:cNvSpPr>
            <a:spLocks noGrp="1" noRot="1" noChangeAspect="1" noChangeArrowheads="1" noTextEdit="1"/>
          </p:cNvSpPr>
          <p:nvPr>
            <p:ph type="sldImg" idx="2"/>
          </p:nvPr>
        </p:nvSpPr>
        <p:spPr bwMode="auto">
          <a:xfrm>
            <a:off x="676275" y="706438"/>
            <a:ext cx="5745163" cy="3976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709761" y="4862792"/>
            <a:ext cx="5679778" cy="4604184"/>
          </a:xfrm>
          <a:prstGeom prst="rect">
            <a:avLst/>
          </a:prstGeom>
          <a:noFill/>
          <a:ln w="9525">
            <a:noFill/>
            <a:miter lim="800000"/>
            <a:headEnd/>
            <a:tailEnd/>
          </a:ln>
          <a:effectLst/>
        </p:spPr>
        <p:txBody>
          <a:bodyPr vert="horz" wrap="square" lIns="95369" tIns="47685" rIns="95369" bIns="4768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9" name="Rectangle 7"/>
          <p:cNvSpPr>
            <a:spLocks noGrp="1" noChangeArrowheads="1"/>
          </p:cNvSpPr>
          <p:nvPr>
            <p:ph type="sldNum" sz="quarter" idx="5"/>
          </p:nvPr>
        </p:nvSpPr>
        <p:spPr bwMode="auto">
          <a:xfrm>
            <a:off x="4020290" y="9720673"/>
            <a:ext cx="3077320" cy="512303"/>
          </a:xfrm>
          <a:prstGeom prst="rect">
            <a:avLst/>
          </a:prstGeom>
          <a:noFill/>
          <a:ln w="9525">
            <a:noFill/>
            <a:miter lim="800000"/>
            <a:headEnd/>
            <a:tailEnd/>
          </a:ln>
          <a:effectLst/>
        </p:spPr>
        <p:txBody>
          <a:bodyPr vert="horz" wrap="square" lIns="95369" tIns="47685" rIns="95369" bIns="47685" numCol="1" anchor="b" anchorCtr="0" compatLnSpc="1">
            <a:prstTxWarp prst="textNoShape">
              <a:avLst/>
            </a:prstTxWarp>
          </a:bodyPr>
          <a:lstStyle>
            <a:lvl1pPr algn="r" defTabSz="951683">
              <a:defRPr sz="1400" b="0"/>
            </a:lvl1pPr>
          </a:lstStyle>
          <a:p>
            <a:fld id="{3A1C4103-6D8D-4DD3-AE63-59649EBE0ABD}" type="slidenum">
              <a:rPr lang="en-US"/>
              <a:pPr/>
              <a:t>‹N›</a:t>
            </a:fld>
            <a:endParaRPr lang="en-US"/>
          </a:p>
        </p:txBody>
      </p:sp>
    </p:spTree>
    <p:extLst>
      <p:ext uri="{BB962C8B-B14F-4D97-AF65-F5344CB8AC3E}">
        <p14:creationId xmlns:p14="http://schemas.microsoft.com/office/powerpoint/2010/main" val="1948300472"/>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1683" eaLnBrk="0" hangingPunct="0">
              <a:defRPr sz="2500" b="1">
                <a:solidFill>
                  <a:schemeClr val="tx1"/>
                </a:solidFill>
                <a:latin typeface="Arial" pitchFamily="34" charset="0"/>
                <a:ea typeface="ＭＳ Ｐゴシック" pitchFamily="34" charset="-128"/>
              </a:defRPr>
            </a:lvl1pPr>
            <a:lvl2pPr marL="775937" indent="-298437" defTabSz="951683" eaLnBrk="0" hangingPunct="0">
              <a:defRPr sz="2500" b="1">
                <a:solidFill>
                  <a:schemeClr val="tx1"/>
                </a:solidFill>
                <a:latin typeface="Arial" pitchFamily="34" charset="0"/>
                <a:ea typeface="ＭＳ Ｐゴシック" pitchFamily="34" charset="-128"/>
              </a:defRPr>
            </a:lvl2pPr>
            <a:lvl3pPr marL="1193749" indent="-238750" defTabSz="951683" eaLnBrk="0" hangingPunct="0">
              <a:defRPr sz="2500" b="1">
                <a:solidFill>
                  <a:schemeClr val="tx1"/>
                </a:solidFill>
                <a:latin typeface="Arial" pitchFamily="34" charset="0"/>
                <a:ea typeface="ＭＳ Ｐゴシック" pitchFamily="34" charset="-128"/>
              </a:defRPr>
            </a:lvl3pPr>
            <a:lvl4pPr marL="1671249" indent="-238750" defTabSz="951683" eaLnBrk="0" hangingPunct="0">
              <a:defRPr sz="2500" b="1">
                <a:solidFill>
                  <a:schemeClr val="tx1"/>
                </a:solidFill>
                <a:latin typeface="Arial" pitchFamily="34" charset="0"/>
                <a:ea typeface="ＭＳ Ｐゴシック" pitchFamily="34" charset="-128"/>
              </a:defRPr>
            </a:lvl4pPr>
            <a:lvl5pPr marL="2148749" indent="-238750" defTabSz="951683" eaLnBrk="0" hangingPunct="0">
              <a:defRPr sz="2500" b="1">
                <a:solidFill>
                  <a:schemeClr val="tx1"/>
                </a:solidFill>
                <a:latin typeface="Arial" pitchFamily="34" charset="0"/>
                <a:ea typeface="ＭＳ Ｐゴシック" pitchFamily="34" charset="-128"/>
              </a:defRPr>
            </a:lvl5pPr>
            <a:lvl6pPr marL="2626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6pPr>
            <a:lvl7pPr marL="31037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7pPr>
            <a:lvl8pPr marL="3581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8pPr>
            <a:lvl9pPr marL="4058747"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9pPr>
          </a:lstStyle>
          <a:p>
            <a:pPr eaLnBrk="1" hangingPunct="1"/>
            <a:fld id="{822C2574-1A2B-4BDB-BCCE-C8058DBAAC1B}" type="slidenum">
              <a:rPr lang="it-IT" sz="1400" b="0"/>
              <a:pPr eaLnBrk="1" hangingPunct="1"/>
              <a:t>1</a:t>
            </a:fld>
            <a:endParaRPr lang="it-IT" sz="1400" b="0"/>
          </a:p>
        </p:txBody>
      </p:sp>
      <p:sp>
        <p:nvSpPr>
          <p:cNvPr id="87042" name="Rectangle 2"/>
          <p:cNvSpPr>
            <a:spLocks noGrp="1" noRot="1" noChangeAspect="1" noChangeArrowheads="1" noTextEdit="1"/>
          </p:cNvSpPr>
          <p:nvPr>
            <p:ph type="sldImg"/>
          </p:nvPr>
        </p:nvSpPr>
        <p:spPr>
          <a:xfrm>
            <a:off x="676275" y="706438"/>
            <a:ext cx="5745163" cy="3976687"/>
          </a:xfrm>
          <a:solidFill>
            <a:srgbClr val="FFFFFF"/>
          </a:solidFill>
          <a:ln/>
        </p:spPr>
      </p:sp>
      <p:sp>
        <p:nvSpPr>
          <p:cNvPr id="8704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it-IT">
              <a:latin typeface="Arial" pitchFamily="34" charset="0"/>
              <a:ea typeface="ＭＳ Ｐゴシック" pitchFamily="34" charset="-128"/>
            </a:endParaRPr>
          </a:p>
        </p:txBody>
      </p:sp>
    </p:spTree>
    <p:extLst>
      <p:ext uri="{BB962C8B-B14F-4D97-AF65-F5344CB8AC3E}">
        <p14:creationId xmlns:p14="http://schemas.microsoft.com/office/powerpoint/2010/main" val="30724982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1683" eaLnBrk="0" hangingPunct="0">
              <a:defRPr sz="2500" b="1">
                <a:solidFill>
                  <a:schemeClr val="tx1"/>
                </a:solidFill>
                <a:latin typeface="Arial" pitchFamily="34" charset="0"/>
                <a:ea typeface="ＭＳ Ｐゴシック" pitchFamily="34" charset="-128"/>
              </a:defRPr>
            </a:lvl1pPr>
            <a:lvl2pPr marL="775937" indent="-298437" defTabSz="951683" eaLnBrk="0" hangingPunct="0">
              <a:defRPr sz="2500" b="1">
                <a:solidFill>
                  <a:schemeClr val="tx1"/>
                </a:solidFill>
                <a:latin typeface="Arial" pitchFamily="34" charset="0"/>
                <a:ea typeface="ＭＳ Ｐゴシック" pitchFamily="34" charset="-128"/>
              </a:defRPr>
            </a:lvl2pPr>
            <a:lvl3pPr marL="1193749" indent="-238750" defTabSz="951683" eaLnBrk="0" hangingPunct="0">
              <a:defRPr sz="2500" b="1">
                <a:solidFill>
                  <a:schemeClr val="tx1"/>
                </a:solidFill>
                <a:latin typeface="Arial" pitchFamily="34" charset="0"/>
                <a:ea typeface="ＭＳ Ｐゴシック" pitchFamily="34" charset="-128"/>
              </a:defRPr>
            </a:lvl3pPr>
            <a:lvl4pPr marL="1671249" indent="-238750" defTabSz="951683" eaLnBrk="0" hangingPunct="0">
              <a:defRPr sz="2500" b="1">
                <a:solidFill>
                  <a:schemeClr val="tx1"/>
                </a:solidFill>
                <a:latin typeface="Arial" pitchFamily="34" charset="0"/>
                <a:ea typeface="ＭＳ Ｐゴシック" pitchFamily="34" charset="-128"/>
              </a:defRPr>
            </a:lvl4pPr>
            <a:lvl5pPr marL="2148749" indent="-238750" defTabSz="951683" eaLnBrk="0" hangingPunct="0">
              <a:defRPr sz="2500" b="1">
                <a:solidFill>
                  <a:schemeClr val="tx1"/>
                </a:solidFill>
                <a:latin typeface="Arial" pitchFamily="34" charset="0"/>
                <a:ea typeface="ＭＳ Ｐゴシック" pitchFamily="34" charset="-128"/>
              </a:defRPr>
            </a:lvl5pPr>
            <a:lvl6pPr marL="2626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6pPr>
            <a:lvl7pPr marL="31037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7pPr>
            <a:lvl8pPr marL="3581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8pPr>
            <a:lvl9pPr marL="4058747"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9pPr>
          </a:lstStyle>
          <a:p>
            <a:pPr eaLnBrk="1" hangingPunct="1"/>
            <a:fld id="{822C2574-1A2B-4BDB-BCCE-C8058DBAAC1B}" type="slidenum">
              <a:rPr lang="it-IT" sz="1400" b="0"/>
              <a:pPr eaLnBrk="1" hangingPunct="1"/>
              <a:t>33</a:t>
            </a:fld>
            <a:endParaRPr lang="it-IT" sz="1400" b="0"/>
          </a:p>
        </p:txBody>
      </p:sp>
      <p:sp>
        <p:nvSpPr>
          <p:cNvPr id="87042" name="Rectangle 2"/>
          <p:cNvSpPr>
            <a:spLocks noGrp="1" noRot="1" noChangeAspect="1" noChangeArrowheads="1" noTextEdit="1"/>
          </p:cNvSpPr>
          <p:nvPr>
            <p:ph type="sldImg"/>
          </p:nvPr>
        </p:nvSpPr>
        <p:spPr>
          <a:xfrm>
            <a:off x="676275" y="706438"/>
            <a:ext cx="5745163" cy="3976687"/>
          </a:xfrm>
          <a:solidFill>
            <a:srgbClr val="FFFFFF"/>
          </a:solidFill>
          <a:ln/>
        </p:spPr>
      </p:sp>
      <p:sp>
        <p:nvSpPr>
          <p:cNvPr id="8704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it-IT">
              <a:latin typeface="Arial" pitchFamily="34" charset="0"/>
              <a:ea typeface="ＭＳ Ｐゴシック" pitchFamily="34" charset="-128"/>
            </a:endParaRPr>
          </a:p>
        </p:txBody>
      </p:sp>
    </p:spTree>
    <p:extLst>
      <p:ext uri="{BB962C8B-B14F-4D97-AF65-F5344CB8AC3E}">
        <p14:creationId xmlns:p14="http://schemas.microsoft.com/office/powerpoint/2010/main" val="200912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a:noFill/>
        </p:spPr>
        <p:txBody>
          <a:bodyPr/>
          <a:lstStyle/>
          <a:p>
            <a:fld id="{129F4D04-6EB2-4E67-A38E-5CC7087A1B05}" type="slidenum">
              <a:rPr lang="it-IT" smtClean="0">
                <a:latin typeface="Arial" charset="0"/>
              </a:rPr>
              <a:pPr/>
              <a:t>37</a:t>
            </a:fld>
            <a:endParaRPr lang="it-IT">
              <a:latin typeface="Arial" charset="0"/>
            </a:endParaRPr>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it-IT" sz="1400">
              <a:ea typeface="ＭＳ Ｐゴシック" pitchFamily="34" charset="-128"/>
            </a:endParaRPr>
          </a:p>
        </p:txBody>
      </p:sp>
    </p:spTree>
    <p:extLst>
      <p:ext uri="{BB962C8B-B14F-4D97-AF65-F5344CB8AC3E}">
        <p14:creationId xmlns:p14="http://schemas.microsoft.com/office/powerpoint/2010/main" val="19121784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a:noFill/>
        </p:spPr>
        <p:txBody>
          <a:bodyPr/>
          <a:lstStyle/>
          <a:p>
            <a:fld id="{129F4D04-6EB2-4E67-A38E-5CC7087A1B05}" type="slidenum">
              <a:rPr lang="it-IT" smtClean="0">
                <a:latin typeface="Arial" charset="0"/>
              </a:rPr>
              <a:pPr/>
              <a:t>39</a:t>
            </a:fld>
            <a:endParaRPr lang="it-IT">
              <a:latin typeface="Arial" charset="0"/>
            </a:endParaRPr>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it-IT" sz="1400">
              <a:ea typeface="ＭＳ Ｐゴシック" pitchFamily="34" charset="-128"/>
            </a:endParaRPr>
          </a:p>
        </p:txBody>
      </p:sp>
    </p:spTree>
    <p:extLst>
      <p:ext uri="{BB962C8B-B14F-4D97-AF65-F5344CB8AC3E}">
        <p14:creationId xmlns:p14="http://schemas.microsoft.com/office/powerpoint/2010/main" val="27418411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1683" eaLnBrk="0" hangingPunct="0">
              <a:defRPr sz="2500" b="1">
                <a:solidFill>
                  <a:schemeClr val="tx1"/>
                </a:solidFill>
                <a:latin typeface="Arial" pitchFamily="34" charset="0"/>
                <a:ea typeface="ＭＳ Ｐゴシック" pitchFamily="34" charset="-128"/>
              </a:defRPr>
            </a:lvl1pPr>
            <a:lvl2pPr marL="775937" indent="-298437" defTabSz="951683" eaLnBrk="0" hangingPunct="0">
              <a:defRPr sz="2500" b="1">
                <a:solidFill>
                  <a:schemeClr val="tx1"/>
                </a:solidFill>
                <a:latin typeface="Arial" pitchFamily="34" charset="0"/>
                <a:ea typeface="ＭＳ Ｐゴシック" pitchFamily="34" charset="-128"/>
              </a:defRPr>
            </a:lvl2pPr>
            <a:lvl3pPr marL="1193749" indent="-238750" defTabSz="951683" eaLnBrk="0" hangingPunct="0">
              <a:defRPr sz="2500" b="1">
                <a:solidFill>
                  <a:schemeClr val="tx1"/>
                </a:solidFill>
                <a:latin typeface="Arial" pitchFamily="34" charset="0"/>
                <a:ea typeface="ＭＳ Ｐゴシック" pitchFamily="34" charset="-128"/>
              </a:defRPr>
            </a:lvl3pPr>
            <a:lvl4pPr marL="1671249" indent="-238750" defTabSz="951683" eaLnBrk="0" hangingPunct="0">
              <a:defRPr sz="2500" b="1">
                <a:solidFill>
                  <a:schemeClr val="tx1"/>
                </a:solidFill>
                <a:latin typeface="Arial" pitchFamily="34" charset="0"/>
                <a:ea typeface="ＭＳ Ｐゴシック" pitchFamily="34" charset="-128"/>
              </a:defRPr>
            </a:lvl4pPr>
            <a:lvl5pPr marL="2148749" indent="-238750" defTabSz="951683" eaLnBrk="0" hangingPunct="0">
              <a:defRPr sz="2500" b="1">
                <a:solidFill>
                  <a:schemeClr val="tx1"/>
                </a:solidFill>
                <a:latin typeface="Arial" pitchFamily="34" charset="0"/>
                <a:ea typeface="ＭＳ Ｐゴシック" pitchFamily="34" charset="-128"/>
              </a:defRPr>
            </a:lvl5pPr>
            <a:lvl6pPr marL="2626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6pPr>
            <a:lvl7pPr marL="31037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7pPr>
            <a:lvl8pPr marL="3581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8pPr>
            <a:lvl9pPr marL="4058747"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9pPr>
          </a:lstStyle>
          <a:p>
            <a:pPr eaLnBrk="1" hangingPunct="1"/>
            <a:fld id="{822C2574-1A2B-4BDB-BCCE-C8058DBAAC1B}" type="slidenum">
              <a:rPr lang="it-IT" sz="1400" b="0"/>
              <a:pPr eaLnBrk="1" hangingPunct="1"/>
              <a:t>40</a:t>
            </a:fld>
            <a:endParaRPr lang="it-IT" sz="1400" b="0"/>
          </a:p>
        </p:txBody>
      </p:sp>
      <p:sp>
        <p:nvSpPr>
          <p:cNvPr id="87042" name="Rectangle 2"/>
          <p:cNvSpPr>
            <a:spLocks noGrp="1" noRot="1" noChangeAspect="1" noChangeArrowheads="1" noTextEdit="1"/>
          </p:cNvSpPr>
          <p:nvPr>
            <p:ph type="sldImg"/>
          </p:nvPr>
        </p:nvSpPr>
        <p:spPr>
          <a:xfrm>
            <a:off x="676275" y="706438"/>
            <a:ext cx="5745163" cy="3976687"/>
          </a:xfrm>
          <a:solidFill>
            <a:srgbClr val="FFFFFF"/>
          </a:solidFill>
          <a:ln/>
        </p:spPr>
      </p:sp>
      <p:sp>
        <p:nvSpPr>
          <p:cNvPr id="8704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it-IT">
              <a:latin typeface="Arial" pitchFamily="34" charset="0"/>
              <a:ea typeface="ＭＳ Ｐゴシック" pitchFamily="34" charset="-128"/>
            </a:endParaRPr>
          </a:p>
        </p:txBody>
      </p:sp>
    </p:spTree>
    <p:extLst>
      <p:ext uri="{BB962C8B-B14F-4D97-AF65-F5344CB8AC3E}">
        <p14:creationId xmlns:p14="http://schemas.microsoft.com/office/powerpoint/2010/main" val="14234661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1683" eaLnBrk="0" hangingPunct="0">
              <a:defRPr sz="2500" b="1">
                <a:solidFill>
                  <a:schemeClr val="tx1"/>
                </a:solidFill>
                <a:latin typeface="Arial" pitchFamily="34" charset="0"/>
                <a:ea typeface="ＭＳ Ｐゴシック" pitchFamily="34" charset="-128"/>
              </a:defRPr>
            </a:lvl1pPr>
            <a:lvl2pPr marL="775937" indent="-298437" defTabSz="951683" eaLnBrk="0" hangingPunct="0">
              <a:defRPr sz="2500" b="1">
                <a:solidFill>
                  <a:schemeClr val="tx1"/>
                </a:solidFill>
                <a:latin typeface="Arial" pitchFamily="34" charset="0"/>
                <a:ea typeface="ＭＳ Ｐゴシック" pitchFamily="34" charset="-128"/>
              </a:defRPr>
            </a:lvl2pPr>
            <a:lvl3pPr marL="1193749" indent="-238750" defTabSz="951683" eaLnBrk="0" hangingPunct="0">
              <a:defRPr sz="2500" b="1">
                <a:solidFill>
                  <a:schemeClr val="tx1"/>
                </a:solidFill>
                <a:latin typeface="Arial" pitchFamily="34" charset="0"/>
                <a:ea typeface="ＭＳ Ｐゴシック" pitchFamily="34" charset="-128"/>
              </a:defRPr>
            </a:lvl3pPr>
            <a:lvl4pPr marL="1671249" indent="-238750" defTabSz="951683" eaLnBrk="0" hangingPunct="0">
              <a:defRPr sz="2500" b="1">
                <a:solidFill>
                  <a:schemeClr val="tx1"/>
                </a:solidFill>
                <a:latin typeface="Arial" pitchFamily="34" charset="0"/>
                <a:ea typeface="ＭＳ Ｐゴシック" pitchFamily="34" charset="-128"/>
              </a:defRPr>
            </a:lvl4pPr>
            <a:lvl5pPr marL="2148749" indent="-238750" defTabSz="951683" eaLnBrk="0" hangingPunct="0">
              <a:defRPr sz="2500" b="1">
                <a:solidFill>
                  <a:schemeClr val="tx1"/>
                </a:solidFill>
                <a:latin typeface="Arial" pitchFamily="34" charset="0"/>
                <a:ea typeface="ＭＳ Ｐゴシック" pitchFamily="34" charset="-128"/>
              </a:defRPr>
            </a:lvl5pPr>
            <a:lvl6pPr marL="2626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6pPr>
            <a:lvl7pPr marL="31037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7pPr>
            <a:lvl8pPr marL="3581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8pPr>
            <a:lvl9pPr marL="4058747"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9pPr>
          </a:lstStyle>
          <a:p>
            <a:pPr eaLnBrk="1" hangingPunct="1"/>
            <a:fld id="{822C2574-1A2B-4BDB-BCCE-C8058DBAAC1B}" type="slidenum">
              <a:rPr lang="it-IT" sz="1400" b="0"/>
              <a:pPr eaLnBrk="1" hangingPunct="1"/>
              <a:t>42</a:t>
            </a:fld>
            <a:endParaRPr lang="it-IT" sz="1400" b="0"/>
          </a:p>
        </p:txBody>
      </p:sp>
      <p:sp>
        <p:nvSpPr>
          <p:cNvPr id="87042" name="Rectangle 2"/>
          <p:cNvSpPr>
            <a:spLocks noGrp="1" noRot="1" noChangeAspect="1" noChangeArrowheads="1" noTextEdit="1"/>
          </p:cNvSpPr>
          <p:nvPr>
            <p:ph type="sldImg"/>
          </p:nvPr>
        </p:nvSpPr>
        <p:spPr>
          <a:xfrm>
            <a:off x="676275" y="706438"/>
            <a:ext cx="5745163" cy="3976687"/>
          </a:xfrm>
          <a:solidFill>
            <a:srgbClr val="FFFFFF"/>
          </a:solidFill>
          <a:ln/>
        </p:spPr>
      </p:sp>
      <p:sp>
        <p:nvSpPr>
          <p:cNvPr id="8704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it-IT">
              <a:latin typeface="Arial" pitchFamily="34" charset="0"/>
              <a:ea typeface="ＭＳ Ｐゴシック" pitchFamily="34" charset="-128"/>
            </a:endParaRPr>
          </a:p>
        </p:txBody>
      </p:sp>
    </p:spTree>
    <p:extLst>
      <p:ext uri="{BB962C8B-B14F-4D97-AF65-F5344CB8AC3E}">
        <p14:creationId xmlns:p14="http://schemas.microsoft.com/office/powerpoint/2010/main" val="39793983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1683" eaLnBrk="0" hangingPunct="0">
              <a:defRPr sz="2500" b="1">
                <a:solidFill>
                  <a:schemeClr val="tx1"/>
                </a:solidFill>
                <a:latin typeface="Arial" pitchFamily="34" charset="0"/>
                <a:ea typeface="ＭＳ Ｐゴシック" pitchFamily="34" charset="-128"/>
              </a:defRPr>
            </a:lvl1pPr>
            <a:lvl2pPr marL="775937" indent="-298437" defTabSz="951683" eaLnBrk="0" hangingPunct="0">
              <a:defRPr sz="2500" b="1">
                <a:solidFill>
                  <a:schemeClr val="tx1"/>
                </a:solidFill>
                <a:latin typeface="Arial" pitchFamily="34" charset="0"/>
                <a:ea typeface="ＭＳ Ｐゴシック" pitchFamily="34" charset="-128"/>
              </a:defRPr>
            </a:lvl2pPr>
            <a:lvl3pPr marL="1193749" indent="-238750" defTabSz="951683" eaLnBrk="0" hangingPunct="0">
              <a:defRPr sz="2500" b="1">
                <a:solidFill>
                  <a:schemeClr val="tx1"/>
                </a:solidFill>
                <a:latin typeface="Arial" pitchFamily="34" charset="0"/>
                <a:ea typeface="ＭＳ Ｐゴシック" pitchFamily="34" charset="-128"/>
              </a:defRPr>
            </a:lvl3pPr>
            <a:lvl4pPr marL="1671249" indent="-238750" defTabSz="951683" eaLnBrk="0" hangingPunct="0">
              <a:defRPr sz="2500" b="1">
                <a:solidFill>
                  <a:schemeClr val="tx1"/>
                </a:solidFill>
                <a:latin typeface="Arial" pitchFamily="34" charset="0"/>
                <a:ea typeface="ＭＳ Ｐゴシック" pitchFamily="34" charset="-128"/>
              </a:defRPr>
            </a:lvl4pPr>
            <a:lvl5pPr marL="2148749" indent="-238750" defTabSz="951683" eaLnBrk="0" hangingPunct="0">
              <a:defRPr sz="2500" b="1">
                <a:solidFill>
                  <a:schemeClr val="tx1"/>
                </a:solidFill>
                <a:latin typeface="Arial" pitchFamily="34" charset="0"/>
                <a:ea typeface="ＭＳ Ｐゴシック" pitchFamily="34" charset="-128"/>
              </a:defRPr>
            </a:lvl5pPr>
            <a:lvl6pPr marL="2626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6pPr>
            <a:lvl7pPr marL="31037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7pPr>
            <a:lvl8pPr marL="3581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8pPr>
            <a:lvl9pPr marL="4058747"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9pPr>
          </a:lstStyle>
          <a:p>
            <a:pPr eaLnBrk="1" hangingPunct="1"/>
            <a:fld id="{822C2574-1A2B-4BDB-BCCE-C8058DBAAC1B}" type="slidenum">
              <a:rPr lang="it-IT" sz="1400" b="0"/>
              <a:pPr eaLnBrk="1" hangingPunct="1"/>
              <a:t>46</a:t>
            </a:fld>
            <a:endParaRPr lang="it-IT" sz="1400" b="0"/>
          </a:p>
        </p:txBody>
      </p:sp>
      <p:sp>
        <p:nvSpPr>
          <p:cNvPr id="87042" name="Rectangle 2"/>
          <p:cNvSpPr>
            <a:spLocks noGrp="1" noRot="1" noChangeAspect="1" noChangeArrowheads="1" noTextEdit="1"/>
          </p:cNvSpPr>
          <p:nvPr>
            <p:ph type="sldImg"/>
          </p:nvPr>
        </p:nvSpPr>
        <p:spPr>
          <a:xfrm>
            <a:off x="676275" y="706438"/>
            <a:ext cx="5745163" cy="3976687"/>
          </a:xfrm>
          <a:solidFill>
            <a:srgbClr val="FFFFFF"/>
          </a:solidFill>
          <a:ln/>
        </p:spPr>
      </p:sp>
      <p:sp>
        <p:nvSpPr>
          <p:cNvPr id="8704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it-IT">
              <a:latin typeface="Arial" pitchFamily="34" charset="0"/>
              <a:ea typeface="ＭＳ Ｐゴシック" pitchFamily="34" charset="-128"/>
            </a:endParaRPr>
          </a:p>
        </p:txBody>
      </p:sp>
    </p:spTree>
    <p:extLst>
      <p:ext uri="{BB962C8B-B14F-4D97-AF65-F5344CB8AC3E}">
        <p14:creationId xmlns:p14="http://schemas.microsoft.com/office/powerpoint/2010/main" val="708003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1683" eaLnBrk="0" hangingPunct="0">
              <a:defRPr sz="2500" b="1">
                <a:solidFill>
                  <a:schemeClr val="tx1"/>
                </a:solidFill>
                <a:latin typeface="Arial" pitchFamily="34" charset="0"/>
                <a:ea typeface="ＭＳ Ｐゴシック" pitchFamily="34" charset="-128"/>
              </a:defRPr>
            </a:lvl1pPr>
            <a:lvl2pPr marL="775937" indent="-298437" defTabSz="951683" eaLnBrk="0" hangingPunct="0">
              <a:defRPr sz="2500" b="1">
                <a:solidFill>
                  <a:schemeClr val="tx1"/>
                </a:solidFill>
                <a:latin typeface="Arial" pitchFamily="34" charset="0"/>
                <a:ea typeface="ＭＳ Ｐゴシック" pitchFamily="34" charset="-128"/>
              </a:defRPr>
            </a:lvl2pPr>
            <a:lvl3pPr marL="1193749" indent="-238750" defTabSz="951683" eaLnBrk="0" hangingPunct="0">
              <a:defRPr sz="2500" b="1">
                <a:solidFill>
                  <a:schemeClr val="tx1"/>
                </a:solidFill>
                <a:latin typeface="Arial" pitchFamily="34" charset="0"/>
                <a:ea typeface="ＭＳ Ｐゴシック" pitchFamily="34" charset="-128"/>
              </a:defRPr>
            </a:lvl3pPr>
            <a:lvl4pPr marL="1671249" indent="-238750" defTabSz="951683" eaLnBrk="0" hangingPunct="0">
              <a:defRPr sz="2500" b="1">
                <a:solidFill>
                  <a:schemeClr val="tx1"/>
                </a:solidFill>
                <a:latin typeface="Arial" pitchFamily="34" charset="0"/>
                <a:ea typeface="ＭＳ Ｐゴシック" pitchFamily="34" charset="-128"/>
              </a:defRPr>
            </a:lvl4pPr>
            <a:lvl5pPr marL="2148749" indent="-238750" defTabSz="951683" eaLnBrk="0" hangingPunct="0">
              <a:defRPr sz="2500" b="1">
                <a:solidFill>
                  <a:schemeClr val="tx1"/>
                </a:solidFill>
                <a:latin typeface="Arial" pitchFamily="34" charset="0"/>
                <a:ea typeface="ＭＳ Ｐゴシック" pitchFamily="34" charset="-128"/>
              </a:defRPr>
            </a:lvl5pPr>
            <a:lvl6pPr marL="2626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6pPr>
            <a:lvl7pPr marL="31037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7pPr>
            <a:lvl8pPr marL="3581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8pPr>
            <a:lvl9pPr marL="4058747"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9pPr>
          </a:lstStyle>
          <a:p>
            <a:pPr eaLnBrk="1" hangingPunct="1"/>
            <a:fld id="{822C2574-1A2B-4BDB-BCCE-C8058DBAAC1B}" type="slidenum">
              <a:rPr lang="it-IT" sz="1400" b="0"/>
              <a:pPr eaLnBrk="1" hangingPunct="1"/>
              <a:t>4</a:t>
            </a:fld>
            <a:endParaRPr lang="it-IT" sz="1400" b="0"/>
          </a:p>
        </p:txBody>
      </p:sp>
      <p:sp>
        <p:nvSpPr>
          <p:cNvPr id="87042" name="Rectangle 2"/>
          <p:cNvSpPr>
            <a:spLocks noGrp="1" noRot="1" noChangeAspect="1" noChangeArrowheads="1" noTextEdit="1"/>
          </p:cNvSpPr>
          <p:nvPr>
            <p:ph type="sldImg"/>
          </p:nvPr>
        </p:nvSpPr>
        <p:spPr>
          <a:xfrm>
            <a:off x="676275" y="706438"/>
            <a:ext cx="5745163" cy="3976687"/>
          </a:xfrm>
          <a:solidFill>
            <a:srgbClr val="FFFFFF"/>
          </a:solidFill>
          <a:ln/>
        </p:spPr>
      </p:sp>
      <p:sp>
        <p:nvSpPr>
          <p:cNvPr id="8704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it-IT">
              <a:latin typeface="Arial" pitchFamily="34" charset="0"/>
              <a:ea typeface="ＭＳ Ｐゴシック" pitchFamily="34" charset="-128"/>
            </a:endParaRPr>
          </a:p>
        </p:txBody>
      </p:sp>
    </p:spTree>
    <p:extLst>
      <p:ext uri="{BB962C8B-B14F-4D97-AF65-F5344CB8AC3E}">
        <p14:creationId xmlns:p14="http://schemas.microsoft.com/office/powerpoint/2010/main" val="230118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1683" eaLnBrk="0" hangingPunct="0">
              <a:defRPr sz="2500" b="1">
                <a:solidFill>
                  <a:schemeClr val="tx1"/>
                </a:solidFill>
                <a:latin typeface="Arial" pitchFamily="34" charset="0"/>
                <a:ea typeface="ＭＳ Ｐゴシック" pitchFamily="34" charset="-128"/>
              </a:defRPr>
            </a:lvl1pPr>
            <a:lvl2pPr marL="775937" indent="-298437" defTabSz="951683" eaLnBrk="0" hangingPunct="0">
              <a:defRPr sz="2500" b="1">
                <a:solidFill>
                  <a:schemeClr val="tx1"/>
                </a:solidFill>
                <a:latin typeface="Arial" pitchFamily="34" charset="0"/>
                <a:ea typeface="ＭＳ Ｐゴシック" pitchFamily="34" charset="-128"/>
              </a:defRPr>
            </a:lvl2pPr>
            <a:lvl3pPr marL="1193749" indent="-238750" defTabSz="951683" eaLnBrk="0" hangingPunct="0">
              <a:defRPr sz="2500" b="1">
                <a:solidFill>
                  <a:schemeClr val="tx1"/>
                </a:solidFill>
                <a:latin typeface="Arial" pitchFamily="34" charset="0"/>
                <a:ea typeface="ＭＳ Ｐゴシック" pitchFamily="34" charset="-128"/>
              </a:defRPr>
            </a:lvl3pPr>
            <a:lvl4pPr marL="1671249" indent="-238750" defTabSz="951683" eaLnBrk="0" hangingPunct="0">
              <a:defRPr sz="2500" b="1">
                <a:solidFill>
                  <a:schemeClr val="tx1"/>
                </a:solidFill>
                <a:latin typeface="Arial" pitchFamily="34" charset="0"/>
                <a:ea typeface="ＭＳ Ｐゴシック" pitchFamily="34" charset="-128"/>
              </a:defRPr>
            </a:lvl4pPr>
            <a:lvl5pPr marL="2148749" indent="-238750" defTabSz="951683" eaLnBrk="0" hangingPunct="0">
              <a:defRPr sz="2500" b="1">
                <a:solidFill>
                  <a:schemeClr val="tx1"/>
                </a:solidFill>
                <a:latin typeface="Arial" pitchFamily="34" charset="0"/>
                <a:ea typeface="ＭＳ Ｐゴシック" pitchFamily="34" charset="-128"/>
              </a:defRPr>
            </a:lvl5pPr>
            <a:lvl6pPr marL="2626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6pPr>
            <a:lvl7pPr marL="31037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7pPr>
            <a:lvl8pPr marL="3581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8pPr>
            <a:lvl9pPr marL="4058747"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9pPr>
          </a:lstStyle>
          <a:p>
            <a:pPr eaLnBrk="1" hangingPunct="1"/>
            <a:fld id="{822C2574-1A2B-4BDB-BCCE-C8058DBAAC1B}" type="slidenum">
              <a:rPr lang="it-IT" sz="1400" b="0"/>
              <a:pPr eaLnBrk="1" hangingPunct="1"/>
              <a:t>7</a:t>
            </a:fld>
            <a:endParaRPr lang="it-IT" sz="1400" b="0"/>
          </a:p>
        </p:txBody>
      </p:sp>
      <p:sp>
        <p:nvSpPr>
          <p:cNvPr id="87042" name="Rectangle 2"/>
          <p:cNvSpPr>
            <a:spLocks noGrp="1" noRot="1" noChangeAspect="1" noChangeArrowheads="1" noTextEdit="1"/>
          </p:cNvSpPr>
          <p:nvPr>
            <p:ph type="sldImg"/>
          </p:nvPr>
        </p:nvSpPr>
        <p:spPr>
          <a:xfrm>
            <a:off x="676275" y="706438"/>
            <a:ext cx="5745163" cy="3976687"/>
          </a:xfrm>
          <a:solidFill>
            <a:srgbClr val="FFFFFF"/>
          </a:solidFill>
          <a:ln/>
        </p:spPr>
      </p:sp>
      <p:sp>
        <p:nvSpPr>
          <p:cNvPr id="8704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it-IT">
              <a:latin typeface="Arial" pitchFamily="34" charset="0"/>
              <a:ea typeface="ＭＳ Ｐゴシック" pitchFamily="34" charset="-128"/>
            </a:endParaRPr>
          </a:p>
        </p:txBody>
      </p:sp>
    </p:spTree>
    <p:extLst>
      <p:ext uri="{BB962C8B-B14F-4D97-AF65-F5344CB8AC3E}">
        <p14:creationId xmlns:p14="http://schemas.microsoft.com/office/powerpoint/2010/main" val="602333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p>
            <a:pPr defTabSz="950026"/>
            <a:fld id="{807E895A-DF05-402A-B32E-97A5987A4790}" type="slidenum">
              <a:rPr lang="it-IT" smtClean="0">
                <a:solidFill>
                  <a:srgbClr val="000000"/>
                </a:solidFill>
                <a:latin typeface="Arial" charset="0"/>
              </a:rPr>
              <a:pPr defTabSz="950026"/>
              <a:t>8</a:t>
            </a:fld>
            <a:endParaRPr lang="it-IT">
              <a:solidFill>
                <a:srgbClr val="000000"/>
              </a:solidFill>
              <a:latin typeface="Arial" charset="0"/>
            </a:endParaRPr>
          </a:p>
        </p:txBody>
      </p:sp>
      <p:sp>
        <p:nvSpPr>
          <p:cNvPr id="25602" name="Rectangle 2"/>
          <p:cNvSpPr>
            <a:spLocks noGrp="1" noRot="1" noChangeAspect="1" noChangeArrowheads="1" noTextEdit="1"/>
          </p:cNvSpPr>
          <p:nvPr>
            <p:ph type="sldImg"/>
          </p:nvPr>
        </p:nvSpPr>
        <p:spPr>
          <a:solidFill>
            <a:srgbClr val="FFFFFF"/>
          </a:solidFill>
          <a:ln/>
        </p:spPr>
      </p:sp>
      <p:sp>
        <p:nvSpPr>
          <p:cNvPr id="25603" name="Rectangle 3"/>
          <p:cNvSpPr>
            <a:spLocks noGrp="1" noChangeArrowheads="1"/>
          </p:cNvSpPr>
          <p:nvPr>
            <p:ph type="body" idx="1"/>
          </p:nvPr>
        </p:nvSpPr>
        <p:spPr>
          <a:xfrm>
            <a:off x="466415" y="4758040"/>
            <a:ext cx="6092115" cy="5185231"/>
          </a:xfrm>
          <a:solidFill>
            <a:srgbClr val="FFFFFF"/>
          </a:solidFill>
          <a:ln>
            <a:solidFill>
              <a:srgbClr val="000000"/>
            </a:solidFill>
          </a:ln>
        </p:spPr>
        <p:txBody>
          <a:bodyPr/>
          <a:lstStyle/>
          <a:p>
            <a:endParaRPr lang="it-IT">
              <a:ea typeface="ＭＳ Ｐゴシック" pitchFamily="34" charset="-128"/>
            </a:endParaRPr>
          </a:p>
        </p:txBody>
      </p:sp>
    </p:spTree>
    <p:extLst>
      <p:ext uri="{BB962C8B-B14F-4D97-AF65-F5344CB8AC3E}">
        <p14:creationId xmlns:p14="http://schemas.microsoft.com/office/powerpoint/2010/main" val="483105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1683" eaLnBrk="0" hangingPunct="0">
              <a:defRPr sz="2500" b="1">
                <a:solidFill>
                  <a:schemeClr val="tx1"/>
                </a:solidFill>
                <a:latin typeface="Arial" pitchFamily="34" charset="0"/>
                <a:ea typeface="ＭＳ Ｐゴシック" pitchFamily="34" charset="-128"/>
              </a:defRPr>
            </a:lvl1pPr>
            <a:lvl2pPr marL="775937" indent="-298437" defTabSz="951683" eaLnBrk="0" hangingPunct="0">
              <a:defRPr sz="2500" b="1">
                <a:solidFill>
                  <a:schemeClr val="tx1"/>
                </a:solidFill>
                <a:latin typeface="Arial" pitchFamily="34" charset="0"/>
                <a:ea typeface="ＭＳ Ｐゴシック" pitchFamily="34" charset="-128"/>
              </a:defRPr>
            </a:lvl2pPr>
            <a:lvl3pPr marL="1193749" indent="-238750" defTabSz="951683" eaLnBrk="0" hangingPunct="0">
              <a:defRPr sz="2500" b="1">
                <a:solidFill>
                  <a:schemeClr val="tx1"/>
                </a:solidFill>
                <a:latin typeface="Arial" pitchFamily="34" charset="0"/>
                <a:ea typeface="ＭＳ Ｐゴシック" pitchFamily="34" charset="-128"/>
              </a:defRPr>
            </a:lvl3pPr>
            <a:lvl4pPr marL="1671249" indent="-238750" defTabSz="951683" eaLnBrk="0" hangingPunct="0">
              <a:defRPr sz="2500" b="1">
                <a:solidFill>
                  <a:schemeClr val="tx1"/>
                </a:solidFill>
                <a:latin typeface="Arial" pitchFamily="34" charset="0"/>
                <a:ea typeface="ＭＳ Ｐゴシック" pitchFamily="34" charset="-128"/>
              </a:defRPr>
            </a:lvl4pPr>
            <a:lvl5pPr marL="2148749" indent="-238750" defTabSz="951683" eaLnBrk="0" hangingPunct="0">
              <a:defRPr sz="2500" b="1">
                <a:solidFill>
                  <a:schemeClr val="tx1"/>
                </a:solidFill>
                <a:latin typeface="Arial" pitchFamily="34" charset="0"/>
                <a:ea typeface="ＭＳ Ｐゴシック" pitchFamily="34" charset="-128"/>
              </a:defRPr>
            </a:lvl5pPr>
            <a:lvl6pPr marL="2626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6pPr>
            <a:lvl7pPr marL="31037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7pPr>
            <a:lvl8pPr marL="3581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8pPr>
            <a:lvl9pPr marL="4058747"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9pPr>
          </a:lstStyle>
          <a:p>
            <a:pPr eaLnBrk="1" hangingPunct="1"/>
            <a:fld id="{822C2574-1A2B-4BDB-BCCE-C8058DBAAC1B}" type="slidenum">
              <a:rPr lang="it-IT" sz="1400" b="0"/>
              <a:pPr eaLnBrk="1" hangingPunct="1"/>
              <a:t>9</a:t>
            </a:fld>
            <a:endParaRPr lang="it-IT" sz="1400" b="0"/>
          </a:p>
        </p:txBody>
      </p:sp>
      <p:sp>
        <p:nvSpPr>
          <p:cNvPr id="87042" name="Rectangle 2"/>
          <p:cNvSpPr>
            <a:spLocks noGrp="1" noRot="1" noChangeAspect="1" noChangeArrowheads="1" noTextEdit="1"/>
          </p:cNvSpPr>
          <p:nvPr>
            <p:ph type="sldImg"/>
          </p:nvPr>
        </p:nvSpPr>
        <p:spPr>
          <a:xfrm>
            <a:off x="676275" y="706438"/>
            <a:ext cx="5745163" cy="3976687"/>
          </a:xfrm>
          <a:solidFill>
            <a:srgbClr val="FFFFFF"/>
          </a:solidFill>
          <a:ln/>
        </p:spPr>
      </p:sp>
      <p:sp>
        <p:nvSpPr>
          <p:cNvPr id="8704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it-IT">
              <a:latin typeface="Arial" pitchFamily="34" charset="0"/>
              <a:ea typeface="ＭＳ Ｐゴシック" pitchFamily="34" charset="-128"/>
            </a:endParaRPr>
          </a:p>
        </p:txBody>
      </p:sp>
    </p:spTree>
    <p:extLst>
      <p:ext uri="{BB962C8B-B14F-4D97-AF65-F5344CB8AC3E}">
        <p14:creationId xmlns:p14="http://schemas.microsoft.com/office/powerpoint/2010/main" val="128182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1683" eaLnBrk="0" hangingPunct="0">
              <a:defRPr sz="2500" b="1">
                <a:solidFill>
                  <a:schemeClr val="tx1"/>
                </a:solidFill>
                <a:latin typeface="Arial" pitchFamily="34" charset="0"/>
                <a:ea typeface="ＭＳ Ｐゴシック" pitchFamily="34" charset="-128"/>
              </a:defRPr>
            </a:lvl1pPr>
            <a:lvl2pPr marL="775937" indent="-298437" defTabSz="951683" eaLnBrk="0" hangingPunct="0">
              <a:defRPr sz="2500" b="1">
                <a:solidFill>
                  <a:schemeClr val="tx1"/>
                </a:solidFill>
                <a:latin typeface="Arial" pitchFamily="34" charset="0"/>
                <a:ea typeface="ＭＳ Ｐゴシック" pitchFamily="34" charset="-128"/>
              </a:defRPr>
            </a:lvl2pPr>
            <a:lvl3pPr marL="1193749" indent="-238750" defTabSz="951683" eaLnBrk="0" hangingPunct="0">
              <a:defRPr sz="2500" b="1">
                <a:solidFill>
                  <a:schemeClr val="tx1"/>
                </a:solidFill>
                <a:latin typeface="Arial" pitchFamily="34" charset="0"/>
                <a:ea typeface="ＭＳ Ｐゴシック" pitchFamily="34" charset="-128"/>
              </a:defRPr>
            </a:lvl3pPr>
            <a:lvl4pPr marL="1671249" indent="-238750" defTabSz="951683" eaLnBrk="0" hangingPunct="0">
              <a:defRPr sz="2500" b="1">
                <a:solidFill>
                  <a:schemeClr val="tx1"/>
                </a:solidFill>
                <a:latin typeface="Arial" pitchFamily="34" charset="0"/>
                <a:ea typeface="ＭＳ Ｐゴシック" pitchFamily="34" charset="-128"/>
              </a:defRPr>
            </a:lvl4pPr>
            <a:lvl5pPr marL="2148749" indent="-238750" defTabSz="951683" eaLnBrk="0" hangingPunct="0">
              <a:defRPr sz="2500" b="1">
                <a:solidFill>
                  <a:schemeClr val="tx1"/>
                </a:solidFill>
                <a:latin typeface="Arial" pitchFamily="34" charset="0"/>
                <a:ea typeface="ＭＳ Ｐゴシック" pitchFamily="34" charset="-128"/>
              </a:defRPr>
            </a:lvl5pPr>
            <a:lvl6pPr marL="2626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6pPr>
            <a:lvl7pPr marL="31037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7pPr>
            <a:lvl8pPr marL="3581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8pPr>
            <a:lvl9pPr marL="4058747"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9pPr>
          </a:lstStyle>
          <a:p>
            <a:pPr eaLnBrk="1" hangingPunct="1"/>
            <a:fld id="{822C2574-1A2B-4BDB-BCCE-C8058DBAAC1B}" type="slidenum">
              <a:rPr lang="it-IT" sz="1400" b="0"/>
              <a:pPr eaLnBrk="1" hangingPunct="1"/>
              <a:t>13</a:t>
            </a:fld>
            <a:endParaRPr lang="it-IT" sz="1400" b="0"/>
          </a:p>
        </p:txBody>
      </p:sp>
      <p:sp>
        <p:nvSpPr>
          <p:cNvPr id="87042" name="Rectangle 2"/>
          <p:cNvSpPr>
            <a:spLocks noGrp="1" noRot="1" noChangeAspect="1" noChangeArrowheads="1" noTextEdit="1"/>
          </p:cNvSpPr>
          <p:nvPr>
            <p:ph type="sldImg"/>
          </p:nvPr>
        </p:nvSpPr>
        <p:spPr>
          <a:xfrm>
            <a:off x="676275" y="706438"/>
            <a:ext cx="5745163" cy="3976687"/>
          </a:xfrm>
          <a:solidFill>
            <a:srgbClr val="FFFFFF"/>
          </a:solidFill>
          <a:ln/>
        </p:spPr>
      </p:sp>
      <p:sp>
        <p:nvSpPr>
          <p:cNvPr id="8704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it-IT">
              <a:latin typeface="Arial" pitchFamily="34" charset="0"/>
              <a:ea typeface="ＭＳ Ｐゴシック" pitchFamily="34" charset="-128"/>
            </a:endParaRPr>
          </a:p>
        </p:txBody>
      </p:sp>
    </p:spTree>
    <p:extLst>
      <p:ext uri="{BB962C8B-B14F-4D97-AF65-F5344CB8AC3E}">
        <p14:creationId xmlns:p14="http://schemas.microsoft.com/office/powerpoint/2010/main" val="40411055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1683" eaLnBrk="0" hangingPunct="0">
              <a:defRPr sz="2500" b="1">
                <a:solidFill>
                  <a:schemeClr val="tx1"/>
                </a:solidFill>
                <a:latin typeface="Arial" pitchFamily="34" charset="0"/>
                <a:ea typeface="ＭＳ Ｐゴシック" pitchFamily="34" charset="-128"/>
              </a:defRPr>
            </a:lvl1pPr>
            <a:lvl2pPr marL="775937" indent="-298437" defTabSz="951683" eaLnBrk="0" hangingPunct="0">
              <a:defRPr sz="2500" b="1">
                <a:solidFill>
                  <a:schemeClr val="tx1"/>
                </a:solidFill>
                <a:latin typeface="Arial" pitchFamily="34" charset="0"/>
                <a:ea typeface="ＭＳ Ｐゴシック" pitchFamily="34" charset="-128"/>
              </a:defRPr>
            </a:lvl2pPr>
            <a:lvl3pPr marL="1193749" indent="-238750" defTabSz="951683" eaLnBrk="0" hangingPunct="0">
              <a:defRPr sz="2500" b="1">
                <a:solidFill>
                  <a:schemeClr val="tx1"/>
                </a:solidFill>
                <a:latin typeface="Arial" pitchFamily="34" charset="0"/>
                <a:ea typeface="ＭＳ Ｐゴシック" pitchFamily="34" charset="-128"/>
              </a:defRPr>
            </a:lvl3pPr>
            <a:lvl4pPr marL="1671249" indent="-238750" defTabSz="951683" eaLnBrk="0" hangingPunct="0">
              <a:defRPr sz="2500" b="1">
                <a:solidFill>
                  <a:schemeClr val="tx1"/>
                </a:solidFill>
                <a:latin typeface="Arial" pitchFamily="34" charset="0"/>
                <a:ea typeface="ＭＳ Ｐゴシック" pitchFamily="34" charset="-128"/>
              </a:defRPr>
            </a:lvl4pPr>
            <a:lvl5pPr marL="2148749" indent="-238750" defTabSz="951683" eaLnBrk="0" hangingPunct="0">
              <a:defRPr sz="2500" b="1">
                <a:solidFill>
                  <a:schemeClr val="tx1"/>
                </a:solidFill>
                <a:latin typeface="Arial" pitchFamily="34" charset="0"/>
                <a:ea typeface="ＭＳ Ｐゴシック" pitchFamily="34" charset="-128"/>
              </a:defRPr>
            </a:lvl5pPr>
            <a:lvl6pPr marL="2626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6pPr>
            <a:lvl7pPr marL="31037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7pPr>
            <a:lvl8pPr marL="3581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8pPr>
            <a:lvl9pPr marL="4058747"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9pPr>
          </a:lstStyle>
          <a:p>
            <a:pPr eaLnBrk="1" hangingPunct="1"/>
            <a:fld id="{822C2574-1A2B-4BDB-BCCE-C8058DBAAC1B}" type="slidenum">
              <a:rPr lang="it-IT" sz="1400" b="0"/>
              <a:pPr eaLnBrk="1" hangingPunct="1"/>
              <a:t>16</a:t>
            </a:fld>
            <a:endParaRPr lang="it-IT" sz="1400" b="0"/>
          </a:p>
        </p:txBody>
      </p:sp>
      <p:sp>
        <p:nvSpPr>
          <p:cNvPr id="87042" name="Rectangle 2"/>
          <p:cNvSpPr>
            <a:spLocks noGrp="1" noRot="1" noChangeAspect="1" noChangeArrowheads="1" noTextEdit="1"/>
          </p:cNvSpPr>
          <p:nvPr>
            <p:ph type="sldImg"/>
          </p:nvPr>
        </p:nvSpPr>
        <p:spPr>
          <a:xfrm>
            <a:off x="676275" y="706438"/>
            <a:ext cx="5745163" cy="3976687"/>
          </a:xfrm>
          <a:solidFill>
            <a:srgbClr val="FFFFFF"/>
          </a:solidFill>
          <a:ln/>
        </p:spPr>
      </p:sp>
      <p:sp>
        <p:nvSpPr>
          <p:cNvPr id="8704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it-IT">
              <a:latin typeface="Arial" pitchFamily="34" charset="0"/>
              <a:ea typeface="ＭＳ Ｐゴシック" pitchFamily="34" charset="-128"/>
            </a:endParaRPr>
          </a:p>
        </p:txBody>
      </p:sp>
    </p:spTree>
    <p:extLst>
      <p:ext uri="{BB962C8B-B14F-4D97-AF65-F5344CB8AC3E}">
        <p14:creationId xmlns:p14="http://schemas.microsoft.com/office/powerpoint/2010/main" val="4232363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1683" eaLnBrk="0" hangingPunct="0">
              <a:defRPr sz="2500" b="1">
                <a:solidFill>
                  <a:schemeClr val="tx1"/>
                </a:solidFill>
                <a:latin typeface="Arial" pitchFamily="34" charset="0"/>
                <a:ea typeface="ＭＳ Ｐゴシック" pitchFamily="34" charset="-128"/>
              </a:defRPr>
            </a:lvl1pPr>
            <a:lvl2pPr marL="775937" indent="-298437" defTabSz="951683" eaLnBrk="0" hangingPunct="0">
              <a:defRPr sz="2500" b="1">
                <a:solidFill>
                  <a:schemeClr val="tx1"/>
                </a:solidFill>
                <a:latin typeface="Arial" pitchFamily="34" charset="0"/>
                <a:ea typeface="ＭＳ Ｐゴシック" pitchFamily="34" charset="-128"/>
              </a:defRPr>
            </a:lvl2pPr>
            <a:lvl3pPr marL="1193749" indent="-238750" defTabSz="951683" eaLnBrk="0" hangingPunct="0">
              <a:defRPr sz="2500" b="1">
                <a:solidFill>
                  <a:schemeClr val="tx1"/>
                </a:solidFill>
                <a:latin typeface="Arial" pitchFamily="34" charset="0"/>
                <a:ea typeface="ＭＳ Ｐゴシック" pitchFamily="34" charset="-128"/>
              </a:defRPr>
            </a:lvl3pPr>
            <a:lvl4pPr marL="1671249" indent="-238750" defTabSz="951683" eaLnBrk="0" hangingPunct="0">
              <a:defRPr sz="2500" b="1">
                <a:solidFill>
                  <a:schemeClr val="tx1"/>
                </a:solidFill>
                <a:latin typeface="Arial" pitchFamily="34" charset="0"/>
                <a:ea typeface="ＭＳ Ｐゴシック" pitchFamily="34" charset="-128"/>
              </a:defRPr>
            </a:lvl4pPr>
            <a:lvl5pPr marL="2148749" indent="-238750" defTabSz="951683" eaLnBrk="0" hangingPunct="0">
              <a:defRPr sz="2500" b="1">
                <a:solidFill>
                  <a:schemeClr val="tx1"/>
                </a:solidFill>
                <a:latin typeface="Arial" pitchFamily="34" charset="0"/>
                <a:ea typeface="ＭＳ Ｐゴシック" pitchFamily="34" charset="-128"/>
              </a:defRPr>
            </a:lvl5pPr>
            <a:lvl6pPr marL="2626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6pPr>
            <a:lvl7pPr marL="31037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7pPr>
            <a:lvl8pPr marL="3581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8pPr>
            <a:lvl9pPr marL="4058747"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9pPr>
          </a:lstStyle>
          <a:p>
            <a:pPr eaLnBrk="1" hangingPunct="1"/>
            <a:fld id="{822C2574-1A2B-4BDB-BCCE-C8058DBAAC1B}" type="slidenum">
              <a:rPr lang="it-IT" sz="1400" b="0"/>
              <a:pPr eaLnBrk="1" hangingPunct="1"/>
              <a:t>26</a:t>
            </a:fld>
            <a:endParaRPr lang="it-IT" sz="1400" b="0"/>
          </a:p>
        </p:txBody>
      </p:sp>
      <p:sp>
        <p:nvSpPr>
          <p:cNvPr id="87042" name="Rectangle 2"/>
          <p:cNvSpPr>
            <a:spLocks noGrp="1" noRot="1" noChangeAspect="1" noChangeArrowheads="1" noTextEdit="1"/>
          </p:cNvSpPr>
          <p:nvPr>
            <p:ph type="sldImg"/>
          </p:nvPr>
        </p:nvSpPr>
        <p:spPr>
          <a:xfrm>
            <a:off x="676275" y="706438"/>
            <a:ext cx="5745163" cy="3976687"/>
          </a:xfrm>
          <a:solidFill>
            <a:srgbClr val="FFFFFF"/>
          </a:solidFill>
          <a:ln/>
        </p:spPr>
      </p:sp>
      <p:sp>
        <p:nvSpPr>
          <p:cNvPr id="8704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it-IT">
              <a:latin typeface="Arial" pitchFamily="34" charset="0"/>
              <a:ea typeface="ＭＳ Ｐゴシック" pitchFamily="34" charset="-128"/>
            </a:endParaRPr>
          </a:p>
        </p:txBody>
      </p:sp>
    </p:spTree>
    <p:extLst>
      <p:ext uri="{BB962C8B-B14F-4D97-AF65-F5344CB8AC3E}">
        <p14:creationId xmlns:p14="http://schemas.microsoft.com/office/powerpoint/2010/main" val="3535352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1683" eaLnBrk="0" hangingPunct="0">
              <a:defRPr sz="2500" b="1">
                <a:solidFill>
                  <a:schemeClr val="tx1"/>
                </a:solidFill>
                <a:latin typeface="Arial" pitchFamily="34" charset="0"/>
                <a:ea typeface="ＭＳ Ｐゴシック" pitchFamily="34" charset="-128"/>
              </a:defRPr>
            </a:lvl1pPr>
            <a:lvl2pPr marL="775937" indent="-298437" defTabSz="951683" eaLnBrk="0" hangingPunct="0">
              <a:defRPr sz="2500" b="1">
                <a:solidFill>
                  <a:schemeClr val="tx1"/>
                </a:solidFill>
                <a:latin typeface="Arial" pitchFamily="34" charset="0"/>
                <a:ea typeface="ＭＳ Ｐゴシック" pitchFamily="34" charset="-128"/>
              </a:defRPr>
            </a:lvl2pPr>
            <a:lvl3pPr marL="1193749" indent="-238750" defTabSz="951683" eaLnBrk="0" hangingPunct="0">
              <a:defRPr sz="2500" b="1">
                <a:solidFill>
                  <a:schemeClr val="tx1"/>
                </a:solidFill>
                <a:latin typeface="Arial" pitchFamily="34" charset="0"/>
                <a:ea typeface="ＭＳ Ｐゴシック" pitchFamily="34" charset="-128"/>
              </a:defRPr>
            </a:lvl3pPr>
            <a:lvl4pPr marL="1671249" indent="-238750" defTabSz="951683" eaLnBrk="0" hangingPunct="0">
              <a:defRPr sz="2500" b="1">
                <a:solidFill>
                  <a:schemeClr val="tx1"/>
                </a:solidFill>
                <a:latin typeface="Arial" pitchFamily="34" charset="0"/>
                <a:ea typeface="ＭＳ Ｐゴシック" pitchFamily="34" charset="-128"/>
              </a:defRPr>
            </a:lvl4pPr>
            <a:lvl5pPr marL="2148749" indent="-238750" defTabSz="951683" eaLnBrk="0" hangingPunct="0">
              <a:defRPr sz="2500" b="1">
                <a:solidFill>
                  <a:schemeClr val="tx1"/>
                </a:solidFill>
                <a:latin typeface="Arial" pitchFamily="34" charset="0"/>
                <a:ea typeface="ＭＳ Ｐゴシック" pitchFamily="34" charset="-128"/>
              </a:defRPr>
            </a:lvl5pPr>
            <a:lvl6pPr marL="2626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6pPr>
            <a:lvl7pPr marL="31037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7pPr>
            <a:lvl8pPr marL="3581248"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8pPr>
            <a:lvl9pPr marL="4058747" indent="-238750" defTabSz="951683" eaLnBrk="0" fontAlgn="base" hangingPunct="0">
              <a:spcBef>
                <a:spcPct val="0"/>
              </a:spcBef>
              <a:spcAft>
                <a:spcPct val="0"/>
              </a:spcAft>
              <a:defRPr sz="2500" b="1">
                <a:solidFill>
                  <a:schemeClr val="tx1"/>
                </a:solidFill>
                <a:latin typeface="Arial" pitchFamily="34" charset="0"/>
                <a:ea typeface="ＭＳ Ｐゴシック" pitchFamily="34" charset="-128"/>
              </a:defRPr>
            </a:lvl9pPr>
          </a:lstStyle>
          <a:p>
            <a:pPr eaLnBrk="1" hangingPunct="1"/>
            <a:fld id="{822C2574-1A2B-4BDB-BCCE-C8058DBAAC1B}" type="slidenum">
              <a:rPr lang="it-IT" sz="1400" b="0"/>
              <a:pPr eaLnBrk="1" hangingPunct="1"/>
              <a:t>28</a:t>
            </a:fld>
            <a:endParaRPr lang="it-IT" sz="1400" b="0"/>
          </a:p>
        </p:txBody>
      </p:sp>
      <p:sp>
        <p:nvSpPr>
          <p:cNvPr id="87042" name="Rectangle 2"/>
          <p:cNvSpPr>
            <a:spLocks noGrp="1" noRot="1" noChangeAspect="1" noChangeArrowheads="1" noTextEdit="1"/>
          </p:cNvSpPr>
          <p:nvPr>
            <p:ph type="sldImg"/>
          </p:nvPr>
        </p:nvSpPr>
        <p:spPr>
          <a:xfrm>
            <a:off x="676275" y="706438"/>
            <a:ext cx="5745163" cy="3976687"/>
          </a:xfrm>
          <a:solidFill>
            <a:srgbClr val="FFFFFF"/>
          </a:solidFill>
          <a:ln/>
        </p:spPr>
      </p:sp>
      <p:sp>
        <p:nvSpPr>
          <p:cNvPr id="8704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it-IT">
              <a:latin typeface="Arial" pitchFamily="34" charset="0"/>
              <a:ea typeface="ＭＳ Ｐゴシック" pitchFamily="34" charset="-128"/>
            </a:endParaRPr>
          </a:p>
        </p:txBody>
      </p:sp>
    </p:spTree>
    <p:extLst>
      <p:ext uri="{BB962C8B-B14F-4D97-AF65-F5344CB8AC3E}">
        <p14:creationId xmlns:p14="http://schemas.microsoft.com/office/powerpoint/2010/main" val="12691483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titolo">
    <p:spTree>
      <p:nvGrpSpPr>
        <p:cNvPr id="1" name=""/>
        <p:cNvGrpSpPr/>
        <p:nvPr/>
      </p:nvGrpSpPr>
      <p:grpSpPr>
        <a:xfrm>
          <a:off x="0" y="0"/>
          <a:ext cx="0" cy="0"/>
          <a:chOff x="0" y="0"/>
          <a:chExt cx="0" cy="0"/>
        </a:xfrm>
      </p:grpSpPr>
      <p:pic>
        <p:nvPicPr>
          <p:cNvPr id="23" name="Image 22" descr="zoom-6514091-3.jpg"/>
          <p:cNvPicPr>
            <a:picLocks noChangeAspect="1"/>
          </p:cNvPicPr>
          <p:nvPr userDrawn="1"/>
        </p:nvPicPr>
        <p:blipFill>
          <a:blip r:embed="rId2" cstate="print"/>
          <a:srcRect l="14035" t="1156" r="9942" b="13179"/>
          <a:stretch>
            <a:fillRect/>
          </a:stretch>
        </p:blipFill>
        <p:spPr>
          <a:xfrm>
            <a:off x="0" y="0"/>
            <a:ext cx="9916400" cy="6865200"/>
          </a:xfrm>
          <a:prstGeom prst="rect">
            <a:avLst/>
          </a:prstGeom>
        </p:spPr>
      </p:pic>
      <p:sp>
        <p:nvSpPr>
          <p:cNvPr id="13" name="Rectangle 12"/>
          <p:cNvSpPr>
            <a:spLocks noChangeAspect="1"/>
          </p:cNvSpPr>
          <p:nvPr userDrawn="1"/>
        </p:nvSpPr>
        <p:spPr bwMode="auto">
          <a:xfrm>
            <a:off x="0" y="5176800"/>
            <a:ext cx="9934364" cy="1681200"/>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800" b="1" i="0" u="none" strike="noStrike" cap="none" normalizeH="0" baseline="0" dirty="0">
              <a:ln>
                <a:noFill/>
              </a:ln>
              <a:solidFill>
                <a:schemeClr val="tx1"/>
              </a:solidFill>
              <a:effectLst/>
              <a:latin typeface="Arial" charset="0"/>
            </a:endParaRPr>
          </a:p>
        </p:txBody>
      </p:sp>
      <p:sp>
        <p:nvSpPr>
          <p:cNvPr id="11" name="Rectangle 10"/>
          <p:cNvSpPr>
            <a:spLocks noChangeAspect="1"/>
          </p:cNvSpPr>
          <p:nvPr userDrawn="1"/>
        </p:nvSpPr>
        <p:spPr bwMode="auto">
          <a:xfrm>
            <a:off x="-24170" y="0"/>
            <a:ext cx="9955570" cy="5187600"/>
          </a:xfrm>
          <a:prstGeom prst="rect">
            <a:avLst/>
          </a:prstGeom>
          <a:solidFill>
            <a:srgbClr val="62A833">
              <a:alpha val="91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800" b="1" i="0" u="none" strike="noStrike" cap="none" normalizeH="0" baseline="0" dirty="0">
              <a:ln>
                <a:noFill/>
              </a:ln>
              <a:solidFill>
                <a:srgbClr val="62A833"/>
              </a:solidFill>
              <a:effectLst/>
              <a:latin typeface="Arial" charset="0"/>
            </a:endParaRPr>
          </a:p>
        </p:txBody>
      </p:sp>
      <p:sp>
        <p:nvSpPr>
          <p:cNvPr id="1888258" name="Rectangle 2"/>
          <p:cNvSpPr>
            <a:spLocks noGrp="1" noChangeArrowheads="1"/>
          </p:cNvSpPr>
          <p:nvPr>
            <p:ph type="ctrTitle" hasCustomPrompt="1"/>
          </p:nvPr>
        </p:nvSpPr>
        <p:spPr>
          <a:xfrm>
            <a:off x="660401" y="1981201"/>
            <a:ext cx="8585200" cy="1152525"/>
          </a:xfrm>
          <a:noFill/>
          <a:ln>
            <a:noFill/>
          </a:ln>
        </p:spPr>
        <p:txBody>
          <a:bodyPr lIns="0" tIns="0" rIns="0" bIns="0" anchor="b"/>
          <a:lstStyle>
            <a:lvl1pPr algn="l">
              <a:defRPr sz="6000" b="1" i="0" cap="none">
                <a:solidFill>
                  <a:schemeClr val="bg1"/>
                </a:solidFill>
                <a:latin typeface="Arial"/>
                <a:cs typeface="Arial"/>
              </a:defRPr>
            </a:lvl1pPr>
          </a:lstStyle>
          <a:p>
            <a:r>
              <a:rPr lang="it-IT" dirty="0"/>
              <a:t>Fare clic per modificare lo stile del titolo</a:t>
            </a:r>
          </a:p>
        </p:txBody>
      </p:sp>
      <p:sp>
        <p:nvSpPr>
          <p:cNvPr id="1888259" name="Rectangle 3"/>
          <p:cNvSpPr>
            <a:spLocks noGrp="1" noChangeArrowheads="1"/>
          </p:cNvSpPr>
          <p:nvPr>
            <p:ph type="subTitle" idx="1"/>
          </p:nvPr>
        </p:nvSpPr>
        <p:spPr>
          <a:xfrm>
            <a:off x="660400" y="3409463"/>
            <a:ext cx="8585200" cy="990600"/>
          </a:xfrm>
        </p:spPr>
        <p:txBody>
          <a:bodyPr lIns="0" tIns="0" rIns="0" bIns="0" anchor="t"/>
          <a:lstStyle>
            <a:lvl1pPr marL="0" indent="0" algn="l">
              <a:buFontTx/>
              <a:buNone/>
              <a:defRPr sz="2000" b="0" i="0">
                <a:solidFill>
                  <a:srgbClr val="FFFFFF"/>
                </a:solidFill>
              </a:defRPr>
            </a:lvl1pPr>
          </a:lstStyle>
          <a:p>
            <a:r>
              <a:rPr lang="it-IT" dirty="0"/>
              <a:t>Fare clic per modificare lo stile del sottotitolo dello schema</a:t>
            </a:r>
          </a:p>
        </p:txBody>
      </p:sp>
      <p:pic>
        <p:nvPicPr>
          <p:cNvPr id="5" name="Immagin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28651" y="5477934"/>
            <a:ext cx="1714215"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asellaDiTesto 5"/>
          <p:cNvSpPr txBox="1">
            <a:spLocks noChangeArrowheads="1"/>
          </p:cNvSpPr>
          <p:nvPr userDrawn="1"/>
        </p:nvSpPr>
        <p:spPr bwMode="auto">
          <a:xfrm>
            <a:off x="2476503" y="5888571"/>
            <a:ext cx="54800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spcAft>
                <a:spcPts val="600"/>
              </a:spcAft>
            </a:pPr>
            <a:r>
              <a:rPr lang="it-IT" sz="1300" dirty="0">
                <a:solidFill>
                  <a:srgbClr val="2D87AD"/>
                </a:solidFill>
                <a:latin typeface="Arial"/>
                <a:cs typeface="Arial"/>
              </a:rPr>
              <a:t>Il FONDO PENSIONE COMPLEMENTARE</a:t>
            </a:r>
            <a:r>
              <a:rPr lang="it-IT" sz="1300" baseline="0" dirty="0">
                <a:solidFill>
                  <a:srgbClr val="2D87AD"/>
                </a:solidFill>
                <a:latin typeface="Arial"/>
                <a:cs typeface="Arial"/>
              </a:rPr>
              <a:t> </a:t>
            </a:r>
            <a:r>
              <a:rPr lang="it-IT" sz="1300" dirty="0">
                <a:solidFill>
                  <a:srgbClr val="2D87AD"/>
                </a:solidFill>
                <a:latin typeface="Arial"/>
                <a:cs typeface="Arial"/>
              </a:rPr>
              <a:t>DEI LAVORATORI DELLA PUBBLICA</a:t>
            </a:r>
            <a:r>
              <a:rPr lang="it-IT" sz="1300" baseline="0" dirty="0">
                <a:solidFill>
                  <a:srgbClr val="2D87AD"/>
                </a:solidFill>
                <a:latin typeface="Arial"/>
                <a:cs typeface="Arial"/>
              </a:rPr>
              <a:t> AMMINISTRAZIONE </a:t>
            </a:r>
            <a:r>
              <a:rPr lang="it-IT" sz="1300" dirty="0">
                <a:solidFill>
                  <a:srgbClr val="2D87AD"/>
                </a:solidFill>
                <a:latin typeface="Arial"/>
                <a:cs typeface="Arial"/>
              </a:rPr>
              <a:t>E DELLA SANITÀ</a:t>
            </a:r>
          </a:p>
        </p:txBody>
      </p:sp>
      <p:sp>
        <p:nvSpPr>
          <p:cNvPr id="24" name="Rectangle 23"/>
          <p:cNvSpPr>
            <a:spLocks noChangeAspect="1"/>
          </p:cNvSpPr>
          <p:nvPr userDrawn="1"/>
        </p:nvSpPr>
        <p:spPr bwMode="auto">
          <a:xfrm>
            <a:off x="0" y="4724400"/>
            <a:ext cx="9918700" cy="457366"/>
          </a:xfrm>
          <a:prstGeom prst="rect">
            <a:avLst/>
          </a:prstGeom>
          <a:solidFill>
            <a:srgbClr val="007DA4">
              <a:alpha val="8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800" b="1" i="0" u="none" strike="noStrike" cap="none" normalizeH="0" baseline="0">
              <a:ln>
                <a:noFill/>
              </a:ln>
              <a:solidFill>
                <a:schemeClr val="tx1"/>
              </a:solidFill>
              <a:effectLst/>
              <a:latin typeface="Arial" charset="0"/>
            </a:endParaRPr>
          </a:p>
        </p:txBody>
      </p:sp>
      <p:sp>
        <p:nvSpPr>
          <p:cNvPr id="34" name="Rectangle 4"/>
          <p:cNvSpPr>
            <a:spLocks noGrp="1" noChangeArrowheads="1"/>
          </p:cNvSpPr>
          <p:nvPr>
            <p:ph type="ftr" sz="quarter" idx="3"/>
          </p:nvPr>
        </p:nvSpPr>
        <p:spPr bwMode="auto">
          <a:xfrm>
            <a:off x="247650" y="6597651"/>
            <a:ext cx="8915400" cy="2603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800" b="0">
                <a:solidFill>
                  <a:srgbClr val="153059"/>
                </a:solidFill>
                <a:latin typeface="Arial" pitchFamily="34" charset="0"/>
                <a:ea typeface="+mn-ea"/>
                <a:cs typeface="+mn-cs"/>
              </a:defRPr>
            </a:lvl1pPr>
          </a:lstStyle>
          <a:p>
            <a:pPr>
              <a:lnSpc>
                <a:spcPct val="90000"/>
              </a:lnSpc>
            </a:pPr>
            <a:r>
              <a:rPr lang="it-IT" b="1"/>
              <a:t>FONDO PERSEO SIRIO Iscritto al n. 164 dell’Albo COVIP Sede legale: via degli Scialoja, 3 - 00196 Roma</a:t>
            </a:r>
            <a:endParaRPr lang="it-IT" dirty="0"/>
          </a:p>
        </p:txBody>
      </p:sp>
    </p:spTree>
    <p:extLst>
      <p:ext uri="{BB962C8B-B14F-4D97-AF65-F5344CB8AC3E}">
        <p14:creationId xmlns:p14="http://schemas.microsoft.com/office/powerpoint/2010/main" val="1097858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5" name="Espace réservé du pied de page 4"/>
          <p:cNvSpPr>
            <a:spLocks noGrp="1" noChangeArrowheads="1"/>
          </p:cNvSpPr>
          <p:nvPr>
            <p:ph type="ftr" sz="quarter" idx="3"/>
          </p:nvPr>
        </p:nvSpPr>
        <p:spPr bwMode="auto">
          <a:xfrm>
            <a:off x="247650" y="6597651"/>
            <a:ext cx="8915400" cy="2603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800" b="0">
                <a:solidFill>
                  <a:srgbClr val="153059"/>
                </a:solidFill>
                <a:latin typeface="Arial" pitchFamily="34" charset="0"/>
                <a:ea typeface="+mn-ea"/>
                <a:cs typeface="+mn-cs"/>
              </a:defRPr>
            </a:lvl1pPr>
          </a:lstStyle>
          <a:p>
            <a:pPr>
              <a:lnSpc>
                <a:spcPct val="90000"/>
              </a:lnSpc>
            </a:pPr>
            <a:r>
              <a:rPr lang="it-IT" b="1"/>
              <a:t>FONDO PERSEO SIRIO Iscritto al n. 164 dell’Albo COVIP Sede legale: via degli Scialoja, 3 - 00196 Roma</a:t>
            </a:r>
            <a:endParaRPr lang="it-IT" dirty="0"/>
          </a:p>
        </p:txBody>
      </p:sp>
      <p:sp>
        <p:nvSpPr>
          <p:cNvPr id="7" name="Espace réservé du numéro de diapositive 14"/>
          <p:cNvSpPr>
            <a:spLocks noGrp="1"/>
          </p:cNvSpPr>
          <p:nvPr>
            <p:ph type="sldNum" sz="quarter" idx="4"/>
          </p:nvPr>
        </p:nvSpPr>
        <p:spPr>
          <a:xfrm>
            <a:off x="9284410" y="6595533"/>
            <a:ext cx="403577" cy="2624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fld id="{60C665F6-A368-0244-9083-87911717A49B}" type="slidenum">
              <a:rPr lang="fr-FR" smtClean="0"/>
              <a:pPr/>
              <a:t>‹N›</a:t>
            </a:fld>
            <a:endParaRPr lang="fr-FR"/>
          </a:p>
        </p:txBody>
      </p:sp>
    </p:spTree>
    <p:extLst>
      <p:ext uri="{BB962C8B-B14F-4D97-AF65-F5344CB8AC3E}">
        <p14:creationId xmlns:p14="http://schemas.microsoft.com/office/powerpoint/2010/main" val="3521397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941645" y="4800602"/>
            <a:ext cx="5943600" cy="566739"/>
          </a:xfrm>
        </p:spPr>
        <p:txBody>
          <a:bodyPr/>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a:t>Fare clic sull'icona per inserire un'immagine</a:t>
            </a:r>
          </a:p>
        </p:txBody>
      </p:sp>
      <p:sp>
        <p:nvSpPr>
          <p:cNvPr id="4" name="Segnaposto testo 3"/>
          <p:cNvSpPr>
            <a:spLocks noGrp="1"/>
          </p:cNvSpPr>
          <p:nvPr>
            <p:ph type="body" sz="half" idx="2"/>
          </p:nvPr>
        </p:nvSpPr>
        <p:spPr>
          <a:xfrm>
            <a:off x="1941645" y="5367340"/>
            <a:ext cx="59436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8" name="Rectangle 4"/>
          <p:cNvSpPr>
            <a:spLocks noGrp="1" noChangeArrowheads="1"/>
          </p:cNvSpPr>
          <p:nvPr>
            <p:ph type="ftr" sz="quarter" idx="3"/>
          </p:nvPr>
        </p:nvSpPr>
        <p:spPr bwMode="auto">
          <a:xfrm>
            <a:off x="247650" y="6597651"/>
            <a:ext cx="8915400" cy="2603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800" b="0">
                <a:solidFill>
                  <a:srgbClr val="000000"/>
                </a:solidFill>
                <a:latin typeface="Arial" pitchFamily="34" charset="0"/>
                <a:ea typeface="+mn-ea"/>
                <a:cs typeface="+mn-cs"/>
              </a:defRPr>
            </a:lvl1pPr>
          </a:lstStyle>
          <a:p>
            <a:pPr>
              <a:lnSpc>
                <a:spcPct val="90000"/>
              </a:lnSpc>
            </a:pPr>
            <a:r>
              <a:rPr lang="it-IT" b="1"/>
              <a:t>FONDO PERSEO SIRIO Iscritto al n. 164 dell’Albo COVIP Sede legale: via degli Scialoja, 3 - 00196 Roma</a:t>
            </a:r>
            <a:endParaRPr lang="it-IT" dirty="0"/>
          </a:p>
        </p:txBody>
      </p:sp>
      <p:cxnSp>
        <p:nvCxnSpPr>
          <p:cNvPr id="9" name="Connecteur droit 12"/>
          <p:cNvCxnSpPr/>
          <p:nvPr userDrawn="1"/>
        </p:nvCxnSpPr>
        <p:spPr bwMode="auto">
          <a:xfrm rot="5400000">
            <a:off x="9206955" y="6704343"/>
            <a:ext cx="153195" cy="172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0" name="Espace réservé du numéro de diapositive 14"/>
          <p:cNvSpPr>
            <a:spLocks noGrp="1"/>
          </p:cNvSpPr>
          <p:nvPr>
            <p:ph type="sldNum" sz="quarter" idx="4"/>
          </p:nvPr>
        </p:nvSpPr>
        <p:spPr>
          <a:xfrm>
            <a:off x="9284410" y="6595533"/>
            <a:ext cx="403577" cy="2624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fontAlgn="base">
              <a:lnSpc>
                <a:spcPct val="90000"/>
              </a:lnSpc>
              <a:spcBef>
                <a:spcPct val="0"/>
              </a:spcBef>
              <a:spcAft>
                <a:spcPct val="0"/>
              </a:spcAft>
              <a:defRPr lang="fr-FR" sz="800" b="1" kern="1200" smtClean="0">
                <a:solidFill>
                  <a:srgbClr val="000000"/>
                </a:solidFill>
                <a:latin typeface="Arial" pitchFamily="34" charset="0"/>
                <a:ea typeface="+mn-ea"/>
                <a:cs typeface="+mn-cs"/>
              </a:defRPr>
            </a:lvl1pPr>
          </a:lstStyle>
          <a:p>
            <a:fld id="{60C665F6-A368-0244-9083-87911717A49B}" type="slidenum">
              <a:rPr lang="fr-FR" smtClean="0"/>
              <a:pPr/>
              <a:t>‹N›</a:t>
            </a:fld>
            <a:endParaRPr lang="fr-FR"/>
          </a:p>
        </p:txBody>
      </p:sp>
    </p:spTree>
    <p:extLst>
      <p:ext uri="{BB962C8B-B14F-4D97-AF65-F5344CB8AC3E}">
        <p14:creationId xmlns:p14="http://schemas.microsoft.com/office/powerpoint/2010/main" val="21247141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olo e testo verticale">
    <p:spTree>
      <p:nvGrpSpPr>
        <p:cNvPr id="1" name=""/>
        <p:cNvGrpSpPr/>
        <p:nvPr/>
      </p:nvGrpSpPr>
      <p:grpSpPr>
        <a:xfrm>
          <a:off x="0" y="0"/>
          <a:ext cx="0" cy="0"/>
          <a:chOff x="0" y="0"/>
          <a:chExt cx="0" cy="0"/>
        </a:xfrm>
      </p:grpSpPr>
      <p:sp>
        <p:nvSpPr>
          <p:cNvPr id="10" name="Rectangle 9"/>
          <p:cNvSpPr/>
          <p:nvPr userDrawn="1"/>
        </p:nvSpPr>
        <p:spPr bwMode="auto">
          <a:xfrm>
            <a:off x="0" y="0"/>
            <a:ext cx="9906000" cy="6858000"/>
          </a:xfrm>
          <a:prstGeom prst="rect">
            <a:avLst/>
          </a:prstGeom>
          <a:solidFill>
            <a:srgbClr val="7EAD5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800" b="1" i="0" u="none" strike="noStrike" cap="none" normalizeH="0" baseline="0">
              <a:ln>
                <a:noFill/>
              </a:ln>
              <a:solidFill>
                <a:schemeClr val="tx1"/>
              </a:solidFill>
              <a:effectLst/>
              <a:latin typeface="Arial" charset="0"/>
            </a:endParaRPr>
          </a:p>
        </p:txBody>
      </p:sp>
      <p:sp>
        <p:nvSpPr>
          <p:cNvPr id="11" name="Titolo 1"/>
          <p:cNvSpPr>
            <a:spLocks noGrp="1"/>
          </p:cNvSpPr>
          <p:nvPr>
            <p:ph type="title"/>
          </p:nvPr>
        </p:nvSpPr>
        <p:spPr>
          <a:xfrm>
            <a:off x="228600" y="1"/>
            <a:ext cx="9429750" cy="865188"/>
          </a:xfrm>
        </p:spPr>
        <p:txBody>
          <a:bodyPr/>
          <a:lstStyle>
            <a:lvl1pPr>
              <a:defRPr>
                <a:solidFill>
                  <a:srgbClr val="153059"/>
                </a:solidFill>
              </a:defRPr>
            </a:lvl1pPr>
          </a:lstStyle>
          <a:p>
            <a:r>
              <a:rPr lang="it-IT" dirty="0"/>
              <a:t>Fare clic per modificare lo stile del titolo</a:t>
            </a:r>
          </a:p>
        </p:txBody>
      </p:sp>
      <p:sp>
        <p:nvSpPr>
          <p:cNvPr id="12" name="Segnaposto testo verticale 2"/>
          <p:cNvSpPr>
            <a:spLocks noGrp="1"/>
          </p:cNvSpPr>
          <p:nvPr>
            <p:ph type="body" orient="vert" idx="1"/>
          </p:nvPr>
        </p:nvSpPr>
        <p:spPr>
          <a:xfrm>
            <a:off x="273447" y="1371600"/>
            <a:ext cx="9362546" cy="4937127"/>
          </a:xfrm>
        </p:spPr>
        <p:txBody>
          <a:bodyPr vert="horz"/>
          <a:lstStyle>
            <a:lvl1pPr>
              <a:buFontTx/>
              <a:buNone/>
              <a:defRPr>
                <a:solidFill>
                  <a:srgbClr val="153059"/>
                </a:solidFill>
              </a:defRPr>
            </a:lvl1pPr>
            <a:lvl2pPr>
              <a:buFontTx/>
              <a:buNone/>
              <a:defRPr>
                <a:solidFill>
                  <a:srgbClr val="153059"/>
                </a:solidFill>
              </a:defRPr>
            </a:lvl2pPr>
            <a:lvl3pPr>
              <a:buFontTx/>
              <a:buNone/>
              <a:defRPr>
                <a:solidFill>
                  <a:srgbClr val="153059"/>
                </a:solidFill>
              </a:defRPr>
            </a:lvl3pPr>
            <a:lvl4pPr>
              <a:buFontTx/>
              <a:buNone/>
              <a:defRPr>
                <a:solidFill>
                  <a:srgbClr val="153059"/>
                </a:solidFill>
              </a:defRPr>
            </a:lvl4pPr>
            <a:lvl5pPr>
              <a:buFontTx/>
              <a:buNone/>
              <a:defRPr>
                <a:solidFill>
                  <a:srgbClr val="153059"/>
                </a:solidFill>
              </a:defRPr>
            </a:lvl5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13" name="Rectangle 4"/>
          <p:cNvSpPr>
            <a:spLocks noGrp="1" noChangeArrowheads="1"/>
          </p:cNvSpPr>
          <p:nvPr>
            <p:ph type="ftr" sz="quarter" idx="3"/>
          </p:nvPr>
        </p:nvSpPr>
        <p:spPr bwMode="auto">
          <a:xfrm>
            <a:off x="247650" y="6597651"/>
            <a:ext cx="8915400" cy="2603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800" b="0">
                <a:solidFill>
                  <a:srgbClr val="153059"/>
                </a:solidFill>
                <a:latin typeface="Arial" pitchFamily="34" charset="0"/>
                <a:ea typeface="+mn-ea"/>
                <a:cs typeface="+mn-cs"/>
              </a:defRPr>
            </a:lvl1pPr>
          </a:lstStyle>
          <a:p>
            <a:pPr>
              <a:lnSpc>
                <a:spcPct val="90000"/>
              </a:lnSpc>
            </a:pPr>
            <a:r>
              <a:rPr lang="it-IT" b="1"/>
              <a:t>FONDO PERSEO SIRIO Iscritto al n. 164 dell’Albo COVIP Sede legale: via degli Scialoja, 3 - 00196 Roma</a:t>
            </a:r>
            <a:endParaRPr lang="it-IT" dirty="0"/>
          </a:p>
        </p:txBody>
      </p:sp>
      <p:sp>
        <p:nvSpPr>
          <p:cNvPr id="14" name="Espace réservé du numéro de diapositive 14"/>
          <p:cNvSpPr>
            <a:spLocks noGrp="1"/>
          </p:cNvSpPr>
          <p:nvPr>
            <p:ph type="sldNum" sz="quarter" idx="4"/>
          </p:nvPr>
        </p:nvSpPr>
        <p:spPr>
          <a:xfrm>
            <a:off x="9284410" y="6595533"/>
            <a:ext cx="403577" cy="2624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fld id="{60C665F6-A368-0244-9083-87911717A49B}" type="slidenum">
              <a:rPr lang="fr-FR" smtClean="0"/>
              <a:pPr/>
              <a:t>‹N›</a:t>
            </a:fld>
            <a:endParaRPr lang="fr-FR"/>
          </a:p>
        </p:txBody>
      </p:sp>
      <p:cxnSp>
        <p:nvCxnSpPr>
          <p:cNvPr id="15" name="Connecteur droit 14"/>
          <p:cNvCxnSpPr/>
          <p:nvPr userDrawn="1"/>
        </p:nvCxnSpPr>
        <p:spPr bwMode="auto">
          <a:xfrm rot="5400000">
            <a:off x="9252414" y="6704343"/>
            <a:ext cx="153195" cy="1720"/>
          </a:xfrm>
          <a:prstGeom prst="line">
            <a:avLst/>
          </a:prstGeom>
          <a:solidFill>
            <a:schemeClr val="accent1"/>
          </a:solidFill>
          <a:ln w="9525" cap="flat" cmpd="sng" algn="ctr">
            <a:solidFill>
              <a:srgbClr val="153059"/>
            </a:solidFill>
            <a:prstDash val="solid"/>
            <a:round/>
            <a:headEnd type="none" w="med" len="med"/>
            <a:tailEnd type="none" w="med" len="med"/>
          </a:ln>
          <a:effectLst/>
        </p:spPr>
      </p:cxnSp>
      <p:cxnSp>
        <p:nvCxnSpPr>
          <p:cNvPr id="19" name="Connecteur droit 18"/>
          <p:cNvCxnSpPr/>
          <p:nvPr userDrawn="1"/>
        </p:nvCxnSpPr>
        <p:spPr bwMode="auto">
          <a:xfrm rot="5400000">
            <a:off x="9251419" y="6705600"/>
            <a:ext cx="152400" cy="1588"/>
          </a:xfrm>
          <a:prstGeom prst="line">
            <a:avLst/>
          </a:prstGeom>
          <a:solidFill>
            <a:schemeClr val="accent1"/>
          </a:solidFill>
          <a:ln w="9525" cap="flat" cmpd="sng" algn="ctr">
            <a:solidFill>
              <a:srgbClr val="153059"/>
            </a:solidFill>
            <a:prstDash val="solid"/>
            <a:round/>
            <a:headEnd type="none" w="med" len="med"/>
            <a:tailEnd type="none" w="med" len="med"/>
          </a:ln>
          <a:effectLst/>
        </p:spPr>
      </p:cxnSp>
    </p:spTree>
    <p:extLst>
      <p:ext uri="{BB962C8B-B14F-4D97-AF65-F5344CB8AC3E}">
        <p14:creationId xmlns:p14="http://schemas.microsoft.com/office/powerpoint/2010/main" val="1728504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Diapositiva titolo">
    <p:spTree>
      <p:nvGrpSpPr>
        <p:cNvPr id="1" name=""/>
        <p:cNvGrpSpPr/>
        <p:nvPr/>
      </p:nvGrpSpPr>
      <p:grpSpPr>
        <a:xfrm>
          <a:off x="0" y="0"/>
          <a:ext cx="0" cy="0"/>
          <a:chOff x="0" y="0"/>
          <a:chExt cx="0" cy="0"/>
        </a:xfrm>
      </p:grpSpPr>
      <p:pic>
        <p:nvPicPr>
          <p:cNvPr id="4" name="Image 22" descr="zoom-6514091-3.jpg"/>
          <p:cNvPicPr>
            <a:picLocks noChangeAspect="1"/>
          </p:cNvPicPr>
          <p:nvPr userDrawn="1"/>
        </p:nvPicPr>
        <p:blipFill>
          <a:blip r:embed="rId2" cstate="print"/>
          <a:srcRect l="14035" t="1157" r="9943" b="13179"/>
          <a:stretch>
            <a:fillRect/>
          </a:stretch>
        </p:blipFill>
        <p:spPr bwMode="auto">
          <a:xfrm>
            <a:off x="0" y="0"/>
            <a:ext cx="9917113" cy="6865938"/>
          </a:xfrm>
          <a:prstGeom prst="rect">
            <a:avLst/>
          </a:prstGeom>
          <a:noFill/>
          <a:ln w="9525">
            <a:noFill/>
            <a:miter lim="800000"/>
            <a:headEnd/>
            <a:tailEnd/>
          </a:ln>
        </p:spPr>
      </p:pic>
      <p:sp>
        <p:nvSpPr>
          <p:cNvPr id="5" name="Rectangle 12"/>
          <p:cNvSpPr>
            <a:spLocks noChangeAspect="1"/>
          </p:cNvSpPr>
          <p:nvPr userDrawn="1"/>
        </p:nvSpPr>
        <p:spPr bwMode="auto">
          <a:xfrm>
            <a:off x="0" y="5176838"/>
            <a:ext cx="9934575" cy="1681162"/>
          </a:xfrm>
          <a:prstGeom prst="rect">
            <a:avLst/>
          </a:prstGeom>
          <a:solidFill>
            <a:srgbClr val="FFFFFF"/>
          </a:solidFill>
          <a:ln w="9525" cap="flat" cmpd="sng" algn="ctr">
            <a:noFill/>
            <a:prstDash val="solid"/>
            <a:round/>
            <a:headEnd type="none" w="med" len="med"/>
            <a:tailEnd type="none" w="med" len="med"/>
          </a:ln>
          <a:effectLst/>
        </p:spPr>
        <p:txBody>
          <a:bodyPr/>
          <a:lstStyle/>
          <a:p>
            <a:pPr>
              <a:defRPr/>
            </a:pPr>
            <a:endParaRPr lang="fr-FR" dirty="0">
              <a:solidFill>
                <a:prstClr val="black"/>
              </a:solidFill>
              <a:latin typeface="Arial" charset="0"/>
              <a:cs typeface="Arial" charset="0"/>
            </a:endParaRPr>
          </a:p>
        </p:txBody>
      </p:sp>
      <p:sp>
        <p:nvSpPr>
          <p:cNvPr id="6" name="Rectangle 10"/>
          <p:cNvSpPr>
            <a:spLocks noChangeAspect="1"/>
          </p:cNvSpPr>
          <p:nvPr userDrawn="1"/>
        </p:nvSpPr>
        <p:spPr bwMode="auto">
          <a:xfrm>
            <a:off x="-23813" y="0"/>
            <a:ext cx="9955213" cy="5187950"/>
          </a:xfrm>
          <a:prstGeom prst="rect">
            <a:avLst/>
          </a:prstGeom>
          <a:solidFill>
            <a:srgbClr val="62A833">
              <a:alpha val="91000"/>
            </a:srgbClr>
          </a:solidFill>
          <a:ln w="9525" cap="flat" cmpd="sng" algn="ctr">
            <a:noFill/>
            <a:prstDash val="solid"/>
            <a:round/>
            <a:headEnd type="none" w="med" len="med"/>
            <a:tailEnd type="none" w="med" len="med"/>
          </a:ln>
          <a:effectLst/>
        </p:spPr>
        <p:txBody>
          <a:bodyPr/>
          <a:lstStyle/>
          <a:p>
            <a:pPr>
              <a:defRPr/>
            </a:pPr>
            <a:endParaRPr lang="fr-FR" dirty="0">
              <a:solidFill>
                <a:srgbClr val="62A833"/>
              </a:solidFill>
              <a:latin typeface="Arial" charset="0"/>
              <a:cs typeface="Arial" charset="0"/>
            </a:endParaRPr>
          </a:p>
        </p:txBody>
      </p:sp>
      <p:pic>
        <p:nvPicPr>
          <p:cNvPr id="7" name="Immagine 9"/>
          <p:cNvPicPr>
            <a:picLocks noChangeAspect="1"/>
          </p:cNvPicPr>
          <p:nvPr userDrawn="1"/>
        </p:nvPicPr>
        <p:blipFill>
          <a:blip r:embed="rId3" cstate="print"/>
          <a:srcRect/>
          <a:stretch>
            <a:fillRect/>
          </a:stretch>
        </p:blipFill>
        <p:spPr bwMode="auto">
          <a:xfrm>
            <a:off x="628650" y="5478463"/>
            <a:ext cx="1714500" cy="838200"/>
          </a:xfrm>
          <a:prstGeom prst="rect">
            <a:avLst/>
          </a:prstGeom>
          <a:noFill/>
          <a:ln w="9525">
            <a:noFill/>
            <a:miter lim="800000"/>
            <a:headEnd/>
            <a:tailEnd/>
          </a:ln>
        </p:spPr>
      </p:pic>
      <p:sp>
        <p:nvSpPr>
          <p:cNvPr id="8" name="CasellaDiTesto 5"/>
          <p:cNvSpPr txBox="1">
            <a:spLocks noChangeArrowheads="1"/>
          </p:cNvSpPr>
          <p:nvPr userDrawn="1"/>
        </p:nvSpPr>
        <p:spPr bwMode="auto">
          <a:xfrm>
            <a:off x="2476500" y="5888038"/>
            <a:ext cx="5480050" cy="400050"/>
          </a:xfrm>
          <a:prstGeom prst="rect">
            <a:avLst/>
          </a:prstGeom>
          <a:noFill/>
          <a:ln>
            <a:noFill/>
          </a:ln>
        </p:spPr>
        <p:txBody>
          <a:bodyPr lIns="0" tIns="0" rIns="0" bIns="0">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spcAft>
                <a:spcPts val="600"/>
              </a:spcAft>
              <a:defRPr/>
            </a:pPr>
            <a:r>
              <a:rPr lang="it-IT" sz="1300" dirty="0">
                <a:solidFill>
                  <a:srgbClr val="2D87AD"/>
                </a:solidFill>
                <a:latin typeface="Arial"/>
                <a:cs typeface="Arial"/>
              </a:rPr>
              <a:t>Il FONDO PENSIONE COMPLEMENTARE DEI LAVORATORI DELLA PUBBLICA AMMINISTRAZIONE E DELLA SANITÀ</a:t>
            </a:r>
          </a:p>
        </p:txBody>
      </p:sp>
      <p:sp>
        <p:nvSpPr>
          <p:cNvPr id="9" name="Rectangle 23"/>
          <p:cNvSpPr>
            <a:spLocks noChangeAspect="1"/>
          </p:cNvSpPr>
          <p:nvPr userDrawn="1"/>
        </p:nvSpPr>
        <p:spPr bwMode="auto">
          <a:xfrm>
            <a:off x="0" y="4724400"/>
            <a:ext cx="9918700" cy="457200"/>
          </a:xfrm>
          <a:prstGeom prst="rect">
            <a:avLst/>
          </a:prstGeom>
          <a:solidFill>
            <a:srgbClr val="007DA4">
              <a:alpha val="85000"/>
            </a:srgbClr>
          </a:solidFill>
          <a:ln w="9525" cap="flat" cmpd="sng" algn="ctr">
            <a:noFill/>
            <a:prstDash val="solid"/>
            <a:round/>
            <a:headEnd type="none" w="med" len="med"/>
            <a:tailEnd type="none" w="med" len="med"/>
          </a:ln>
          <a:effectLst/>
        </p:spPr>
        <p:txBody>
          <a:bodyPr/>
          <a:lstStyle/>
          <a:p>
            <a:pPr>
              <a:defRPr/>
            </a:pPr>
            <a:endParaRPr lang="fr-FR">
              <a:solidFill>
                <a:prstClr val="black"/>
              </a:solidFill>
              <a:latin typeface="Arial" charset="0"/>
              <a:cs typeface="Arial" charset="0"/>
            </a:endParaRPr>
          </a:p>
        </p:txBody>
      </p:sp>
      <p:sp>
        <p:nvSpPr>
          <p:cNvPr id="1888258" name="Rectangle 2"/>
          <p:cNvSpPr>
            <a:spLocks noGrp="1" noChangeArrowheads="1"/>
          </p:cNvSpPr>
          <p:nvPr>
            <p:ph type="ctrTitle"/>
          </p:nvPr>
        </p:nvSpPr>
        <p:spPr>
          <a:xfrm>
            <a:off x="660401" y="1981201"/>
            <a:ext cx="8585200" cy="1152525"/>
          </a:xfrm>
          <a:noFill/>
          <a:ln>
            <a:noFill/>
          </a:ln>
        </p:spPr>
        <p:txBody>
          <a:bodyPr lIns="0" tIns="0" rIns="0" bIns="0"/>
          <a:lstStyle>
            <a:lvl1pPr algn="l">
              <a:defRPr sz="6000" b="1" i="0" cap="none">
                <a:solidFill>
                  <a:schemeClr val="bg1"/>
                </a:solidFill>
                <a:latin typeface="Arial"/>
                <a:cs typeface="Arial"/>
              </a:defRPr>
            </a:lvl1pPr>
          </a:lstStyle>
          <a:p>
            <a:r>
              <a:rPr lang="it-IT" dirty="0"/>
              <a:t>Fare clic per modificare lo stile del titolo</a:t>
            </a:r>
          </a:p>
        </p:txBody>
      </p:sp>
      <p:sp>
        <p:nvSpPr>
          <p:cNvPr id="1888259" name="Rectangle 3"/>
          <p:cNvSpPr>
            <a:spLocks noGrp="1" noChangeArrowheads="1"/>
          </p:cNvSpPr>
          <p:nvPr>
            <p:ph type="subTitle" idx="1"/>
          </p:nvPr>
        </p:nvSpPr>
        <p:spPr>
          <a:xfrm>
            <a:off x="660400" y="3409463"/>
            <a:ext cx="8585200" cy="990600"/>
          </a:xfrm>
        </p:spPr>
        <p:txBody>
          <a:bodyPr lIns="0" tIns="0" rIns="0" bIns="0"/>
          <a:lstStyle>
            <a:lvl1pPr marL="0" indent="0" algn="l">
              <a:buFontTx/>
              <a:buNone/>
              <a:defRPr sz="2000" b="0" i="0">
                <a:solidFill>
                  <a:srgbClr val="FFFFFF"/>
                </a:solidFill>
              </a:defRPr>
            </a:lvl1pPr>
          </a:lstStyle>
          <a:p>
            <a:r>
              <a:rPr lang="it-IT" dirty="0"/>
              <a:t>Fare clic per modificare lo stile del sottotitolo dello schema</a:t>
            </a:r>
          </a:p>
        </p:txBody>
      </p:sp>
      <p:sp>
        <p:nvSpPr>
          <p:cNvPr id="10" name="Rectangle 4"/>
          <p:cNvSpPr>
            <a:spLocks noGrp="1" noChangeArrowheads="1"/>
          </p:cNvSpPr>
          <p:nvPr>
            <p:ph type="ftr" sz="quarter" idx="10"/>
          </p:nvPr>
        </p:nvSpPr>
        <p:spPr/>
        <p:txBody>
          <a:bodyPr/>
          <a:lstStyle>
            <a:lvl1pPr algn="l">
              <a:defRPr sz="800" b="1" smtClean="0">
                <a:solidFill>
                  <a:srgbClr val="153059"/>
                </a:solidFill>
                <a:latin typeface="Arial" pitchFamily="34" charset="0"/>
                <a:ea typeface="+mn-ea"/>
                <a:cs typeface="+mn-cs"/>
              </a:defRPr>
            </a:lvl1pPr>
          </a:lstStyle>
          <a:p>
            <a:pPr>
              <a:defRPr/>
            </a:pPr>
            <a:r>
              <a:rPr lang="it-IT"/>
              <a:t>FONDO PERSEO SIRIO Iscritto al n. 164 dell’Albo COVIP Sede legale: via degli Scialoja, 3 - 00196 Roma</a:t>
            </a:r>
            <a:endParaRPr lang="it-IT" dirty="0"/>
          </a:p>
        </p:txBody>
      </p:sp>
    </p:spTree>
    <p:extLst>
      <p:ext uri="{BB962C8B-B14F-4D97-AF65-F5344CB8AC3E}">
        <p14:creationId xmlns:p14="http://schemas.microsoft.com/office/powerpoint/2010/main" val="37982584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lvl1pPr>
              <a:buFont typeface="Wingdings" pitchFamily="2" charset="2"/>
              <a:buChar char="ü"/>
              <a:defRPr sz="1800"/>
            </a:lvl1pPr>
            <a:lvl2pPr>
              <a:buClr>
                <a:srgbClr val="7EAC58"/>
              </a:buClr>
              <a:buFont typeface="Wingdings" pitchFamily="2" charset="2"/>
              <a:buChar char="§"/>
              <a:defRPr sz="1800"/>
            </a:lvl2pPr>
            <a:lvl3pPr>
              <a:buClr>
                <a:srgbClr val="7EAC58"/>
              </a:buClr>
              <a:defRPr sz="1800"/>
            </a:lvl3pPr>
            <a:lvl4pPr>
              <a:defRPr sz="1800"/>
            </a:lvl4pPr>
            <a:lvl5pPr>
              <a:defRPr sz="1800"/>
            </a:lvl5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Rectangle 4"/>
          <p:cNvSpPr>
            <a:spLocks noGrp="1" noChangeArrowheads="1"/>
          </p:cNvSpPr>
          <p:nvPr>
            <p:ph type="ftr" sz="quarter" idx="10"/>
          </p:nvPr>
        </p:nvSpPr>
        <p:spPr/>
        <p:txBody>
          <a:bodyPr/>
          <a:lstStyle>
            <a:lvl1pPr algn="l">
              <a:defRPr sz="800" b="1" smtClean="0">
                <a:solidFill>
                  <a:srgbClr val="153059"/>
                </a:solidFill>
                <a:latin typeface="Arial" pitchFamily="34" charset="0"/>
                <a:ea typeface="+mn-ea"/>
                <a:cs typeface="+mn-cs"/>
              </a:defRPr>
            </a:lvl1pPr>
          </a:lstStyle>
          <a:p>
            <a:pPr>
              <a:defRPr/>
            </a:pPr>
            <a:r>
              <a:rPr lang="it-IT"/>
              <a:t>FONDO PERSEO SIRIO Iscritto al n. 164 dell’Albo COVIP Sede legale: via degli Scialoja, 3 - 00196 Roma</a:t>
            </a:r>
            <a:endParaRPr lang="it-IT" dirty="0"/>
          </a:p>
        </p:txBody>
      </p:sp>
      <p:sp>
        <p:nvSpPr>
          <p:cNvPr id="5" name="Espace réservé du numéro de diapositive 14"/>
          <p:cNvSpPr>
            <a:spLocks noGrp="1"/>
          </p:cNvSpPr>
          <p:nvPr>
            <p:ph type="sldNum" sz="quarter" idx="11"/>
          </p:nvPr>
        </p:nvSpPr>
        <p:spPr/>
        <p:txBody>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pPr>
              <a:defRPr/>
            </a:pPr>
            <a:fld id="{95904E82-99A9-4D3B-A23D-537F45650900}" type="slidenum">
              <a:rPr/>
              <a:pPr>
                <a:defRPr/>
              </a:pPr>
              <a:t>‹N›</a:t>
            </a:fld>
            <a:endParaRPr/>
          </a:p>
        </p:txBody>
      </p:sp>
    </p:spTree>
    <p:extLst>
      <p:ext uri="{BB962C8B-B14F-4D97-AF65-F5344CB8AC3E}">
        <p14:creationId xmlns:p14="http://schemas.microsoft.com/office/powerpoint/2010/main" val="16642579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it-IT"/>
              <a:t>Cliquez et modifiez le titre</a:t>
            </a:r>
            <a:endParaRPr lang="fr-FR"/>
          </a:p>
        </p:txBody>
      </p:sp>
      <p:sp>
        <p:nvSpPr>
          <p:cNvPr id="3" name="Espace réservé du pied de page 4"/>
          <p:cNvSpPr>
            <a:spLocks noGrp="1" noChangeArrowheads="1"/>
          </p:cNvSpPr>
          <p:nvPr>
            <p:ph type="ftr" sz="quarter" idx="10"/>
          </p:nvPr>
        </p:nvSpPr>
        <p:spPr/>
        <p:txBody>
          <a:bodyPr/>
          <a:lstStyle>
            <a:lvl1pPr algn="l">
              <a:defRPr sz="800" b="1" smtClean="0">
                <a:solidFill>
                  <a:srgbClr val="153059"/>
                </a:solidFill>
                <a:latin typeface="Arial" pitchFamily="34" charset="0"/>
                <a:ea typeface="+mn-ea"/>
                <a:cs typeface="+mn-cs"/>
              </a:defRPr>
            </a:lvl1pPr>
          </a:lstStyle>
          <a:p>
            <a:pPr>
              <a:defRPr/>
            </a:pPr>
            <a:r>
              <a:rPr lang="it-IT"/>
              <a:t>FONDO PERSEO SIRIO Iscritto al n. 164 dell’Albo COVIP Sede legale: via degli Scialoja, 3 - 00196 Roma</a:t>
            </a:r>
            <a:endParaRPr lang="it-IT" dirty="0"/>
          </a:p>
        </p:txBody>
      </p:sp>
      <p:sp>
        <p:nvSpPr>
          <p:cNvPr id="4" name="Espace réservé du numéro de diapositive 14"/>
          <p:cNvSpPr>
            <a:spLocks noGrp="1"/>
          </p:cNvSpPr>
          <p:nvPr>
            <p:ph type="sldNum" sz="quarter" idx="11"/>
          </p:nvPr>
        </p:nvSpPr>
        <p:spPr/>
        <p:txBody>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pPr>
              <a:defRPr/>
            </a:pPr>
            <a:fld id="{DC01F808-7248-439E-8340-8CCB9FA84F0C}" type="slidenum">
              <a:rPr/>
              <a:pPr>
                <a:defRPr/>
              </a:pPr>
              <a:t>‹N›</a:t>
            </a:fld>
            <a:endParaRPr/>
          </a:p>
        </p:txBody>
      </p:sp>
    </p:spTree>
    <p:extLst>
      <p:ext uri="{BB962C8B-B14F-4D97-AF65-F5344CB8AC3E}">
        <p14:creationId xmlns:p14="http://schemas.microsoft.com/office/powerpoint/2010/main" val="7077807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genda">
    <p:spTree>
      <p:nvGrpSpPr>
        <p:cNvPr id="1" name=""/>
        <p:cNvGrpSpPr/>
        <p:nvPr/>
      </p:nvGrpSpPr>
      <p:grpSpPr>
        <a:xfrm>
          <a:off x="0" y="0"/>
          <a:ext cx="0" cy="0"/>
          <a:chOff x="0" y="0"/>
          <a:chExt cx="0" cy="0"/>
        </a:xfrm>
      </p:grpSpPr>
      <p:pic>
        <p:nvPicPr>
          <p:cNvPr id="4" name="Image 20" descr="zoom-6514091-3.jpg"/>
          <p:cNvPicPr>
            <a:picLocks noChangeAspect="1"/>
          </p:cNvPicPr>
          <p:nvPr userDrawn="1"/>
        </p:nvPicPr>
        <p:blipFill>
          <a:blip r:embed="rId2" cstate="print"/>
          <a:srcRect l="14035" t="1157" r="9943" b="13179"/>
          <a:stretch>
            <a:fillRect/>
          </a:stretch>
        </p:blipFill>
        <p:spPr bwMode="auto">
          <a:xfrm>
            <a:off x="0" y="0"/>
            <a:ext cx="9917113" cy="6865938"/>
          </a:xfrm>
          <a:prstGeom prst="rect">
            <a:avLst/>
          </a:prstGeom>
          <a:noFill/>
          <a:ln w="9525">
            <a:noFill/>
            <a:miter lim="800000"/>
            <a:headEnd/>
            <a:tailEnd/>
          </a:ln>
        </p:spPr>
      </p:pic>
      <p:sp>
        <p:nvSpPr>
          <p:cNvPr id="5" name="Rectangle 19"/>
          <p:cNvSpPr>
            <a:spLocks noChangeAspect="1"/>
          </p:cNvSpPr>
          <p:nvPr userDrawn="1"/>
        </p:nvSpPr>
        <p:spPr bwMode="auto">
          <a:xfrm>
            <a:off x="-11113" y="0"/>
            <a:ext cx="9929813" cy="6858000"/>
          </a:xfrm>
          <a:prstGeom prst="rect">
            <a:avLst/>
          </a:prstGeom>
          <a:solidFill>
            <a:srgbClr val="62A833">
              <a:alpha val="91000"/>
            </a:srgbClr>
          </a:solidFill>
          <a:ln w="9525" cap="flat" cmpd="sng" algn="ctr">
            <a:noFill/>
            <a:prstDash val="solid"/>
            <a:round/>
            <a:headEnd type="none" w="med" len="med"/>
            <a:tailEnd type="none" w="med" len="med"/>
          </a:ln>
          <a:effectLst/>
        </p:spPr>
        <p:txBody>
          <a:bodyPr/>
          <a:lstStyle/>
          <a:p>
            <a:pPr>
              <a:defRPr/>
            </a:pPr>
            <a:endParaRPr lang="fr-FR" dirty="0">
              <a:solidFill>
                <a:srgbClr val="62A833"/>
              </a:solidFill>
              <a:latin typeface="Arial" charset="0"/>
              <a:cs typeface="Arial" charset="0"/>
            </a:endParaRPr>
          </a:p>
        </p:txBody>
      </p:sp>
      <p:cxnSp>
        <p:nvCxnSpPr>
          <p:cNvPr id="6" name="Connecteur droit 17"/>
          <p:cNvCxnSpPr>
            <a:cxnSpLocks noChangeShapeType="1"/>
          </p:cNvCxnSpPr>
          <p:nvPr userDrawn="1"/>
        </p:nvCxnSpPr>
        <p:spPr bwMode="auto">
          <a:xfrm rot="5400000">
            <a:off x="9251950" y="6704013"/>
            <a:ext cx="153987" cy="1588"/>
          </a:xfrm>
          <a:prstGeom prst="line">
            <a:avLst/>
          </a:prstGeom>
          <a:noFill/>
          <a:ln w="9525" algn="ctr">
            <a:solidFill>
              <a:srgbClr val="153059"/>
            </a:solidFill>
            <a:round/>
            <a:headEnd/>
            <a:tailEnd/>
          </a:ln>
        </p:spPr>
      </p:cxnSp>
      <p:sp>
        <p:nvSpPr>
          <p:cNvPr id="2" name="Titolo 1"/>
          <p:cNvSpPr>
            <a:spLocks noGrp="1"/>
          </p:cNvSpPr>
          <p:nvPr>
            <p:ph type="title"/>
          </p:nvPr>
        </p:nvSpPr>
        <p:spPr>
          <a:xfrm>
            <a:off x="782506" y="914400"/>
            <a:ext cx="8420100" cy="914400"/>
          </a:xfrm>
        </p:spPr>
        <p:txBody>
          <a:bodyPr/>
          <a:lstStyle>
            <a:lvl1pPr marL="514350" indent="-514350" algn="l">
              <a:buFontTx/>
              <a:buNone/>
              <a:defRPr sz="2000" b="1" cap="all">
                <a:solidFill>
                  <a:srgbClr val="FFFFFF"/>
                </a:solidFill>
              </a:defRPr>
            </a:lvl1pPr>
          </a:lstStyle>
          <a:p>
            <a:r>
              <a:rPr lang="it-IT" dirty="0"/>
              <a:t>Fare clic per modificare lo stile del titolo</a:t>
            </a:r>
          </a:p>
        </p:txBody>
      </p:sp>
      <p:sp>
        <p:nvSpPr>
          <p:cNvPr id="3" name="Segnaposto testo 2"/>
          <p:cNvSpPr>
            <a:spLocks noGrp="1"/>
          </p:cNvSpPr>
          <p:nvPr>
            <p:ph type="body" idx="1"/>
          </p:nvPr>
        </p:nvSpPr>
        <p:spPr>
          <a:xfrm>
            <a:off x="782506" y="1981199"/>
            <a:ext cx="8420100" cy="1500187"/>
          </a:xfrm>
        </p:spPr>
        <p:txBody>
          <a:bodyPr/>
          <a:lstStyle>
            <a:lvl1pPr marL="514350" indent="-514350">
              <a:buClr>
                <a:schemeClr val="bg1"/>
              </a:buClr>
              <a:buFont typeface="+mj-lt"/>
              <a:buAutoNum type="arabicPeriod"/>
              <a:defRPr sz="2800" cap="none">
                <a:solidFill>
                  <a:schemeClr val="bg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dirty="0"/>
              <a:t>Fare clic per modificare stili del testo dello schema</a:t>
            </a:r>
          </a:p>
        </p:txBody>
      </p:sp>
      <p:sp>
        <p:nvSpPr>
          <p:cNvPr id="7" name="Rectangle 4"/>
          <p:cNvSpPr>
            <a:spLocks noGrp="1" noChangeArrowheads="1"/>
          </p:cNvSpPr>
          <p:nvPr>
            <p:ph type="ftr" sz="quarter" idx="10"/>
          </p:nvPr>
        </p:nvSpPr>
        <p:spPr/>
        <p:txBody>
          <a:bodyPr/>
          <a:lstStyle>
            <a:lvl1pPr algn="l">
              <a:defRPr sz="800" b="1" smtClean="0">
                <a:solidFill>
                  <a:srgbClr val="153059"/>
                </a:solidFill>
                <a:latin typeface="Arial" pitchFamily="34" charset="0"/>
                <a:ea typeface="+mn-ea"/>
                <a:cs typeface="+mn-cs"/>
              </a:defRPr>
            </a:lvl1pPr>
          </a:lstStyle>
          <a:p>
            <a:pPr>
              <a:defRPr/>
            </a:pPr>
            <a:r>
              <a:rPr lang="it-IT"/>
              <a:t>FONDO PERSEO SIRIO Iscritto al n. 164 dell’Albo COVIP Sede legale: via degli Scialoja, 3 - 00196 Roma</a:t>
            </a:r>
            <a:endParaRPr lang="it-IT" dirty="0"/>
          </a:p>
        </p:txBody>
      </p:sp>
      <p:sp>
        <p:nvSpPr>
          <p:cNvPr id="8" name="Espace réservé du numéro de diapositive 14"/>
          <p:cNvSpPr>
            <a:spLocks noGrp="1"/>
          </p:cNvSpPr>
          <p:nvPr>
            <p:ph type="sldNum" sz="quarter" idx="11"/>
          </p:nvPr>
        </p:nvSpPr>
        <p:spPr/>
        <p:txBody>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pPr>
              <a:defRPr/>
            </a:pPr>
            <a:fld id="{CA7A6DC8-A798-4643-9E79-27D5F48F506A}" type="slidenum">
              <a:rPr/>
              <a:pPr>
                <a:defRPr/>
              </a:pPr>
              <a:t>‹N›</a:t>
            </a:fld>
            <a:endParaRPr/>
          </a:p>
        </p:txBody>
      </p:sp>
    </p:spTree>
    <p:extLst>
      <p:ext uri="{BB962C8B-B14F-4D97-AF65-F5344CB8AC3E}">
        <p14:creationId xmlns:p14="http://schemas.microsoft.com/office/powerpoint/2010/main" val="2056673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apitolo">
    <p:spTree>
      <p:nvGrpSpPr>
        <p:cNvPr id="1" name=""/>
        <p:cNvGrpSpPr/>
        <p:nvPr/>
      </p:nvGrpSpPr>
      <p:grpSpPr>
        <a:xfrm>
          <a:off x="0" y="0"/>
          <a:ext cx="0" cy="0"/>
          <a:chOff x="0" y="0"/>
          <a:chExt cx="0" cy="0"/>
        </a:xfrm>
      </p:grpSpPr>
      <p:sp>
        <p:nvSpPr>
          <p:cNvPr id="5" name="Rectangle 18"/>
          <p:cNvSpPr/>
          <p:nvPr userDrawn="1"/>
        </p:nvSpPr>
        <p:spPr bwMode="auto">
          <a:xfrm>
            <a:off x="247650" y="228600"/>
            <a:ext cx="9410700" cy="6324600"/>
          </a:xfrm>
          <a:prstGeom prst="rect">
            <a:avLst/>
          </a:prstGeom>
          <a:solidFill>
            <a:srgbClr val="007DA4"/>
          </a:solidFill>
          <a:ln w="9525" cap="flat" cmpd="sng" algn="ctr">
            <a:noFill/>
            <a:prstDash val="solid"/>
            <a:round/>
            <a:headEnd type="none" w="med" len="med"/>
            <a:tailEnd type="none" w="med" len="med"/>
          </a:ln>
          <a:effectLst/>
        </p:spPr>
        <p:txBody>
          <a:bodyPr/>
          <a:lstStyle/>
          <a:p>
            <a:pPr>
              <a:defRPr/>
            </a:pPr>
            <a:endParaRPr lang="fr-FR" dirty="0">
              <a:solidFill>
                <a:prstClr val="black"/>
              </a:solidFill>
              <a:latin typeface="Arial" charset="0"/>
              <a:cs typeface="Arial" charset="0"/>
            </a:endParaRPr>
          </a:p>
        </p:txBody>
      </p:sp>
      <p:sp>
        <p:nvSpPr>
          <p:cNvPr id="6" name="Ellipse 9"/>
          <p:cNvSpPr/>
          <p:nvPr userDrawn="1"/>
        </p:nvSpPr>
        <p:spPr bwMode="auto">
          <a:xfrm>
            <a:off x="838200" y="1371600"/>
            <a:ext cx="838200" cy="838200"/>
          </a:xfrm>
          <a:prstGeom prst="ellipse">
            <a:avLst/>
          </a:prstGeom>
          <a:noFill/>
          <a:ln w="25400" cap="flat" cmpd="sng" algn="ctr">
            <a:solidFill>
              <a:srgbClr val="FFFFFF"/>
            </a:solidFill>
            <a:prstDash val="solid"/>
            <a:round/>
            <a:headEnd type="none" w="med" len="med"/>
            <a:tailEnd type="none" w="med" len="med"/>
          </a:ln>
          <a:effectLst/>
        </p:spPr>
        <p:txBody>
          <a:bodyPr tIns="0" bIns="0"/>
          <a:lstStyle/>
          <a:p>
            <a:pPr>
              <a:defRPr/>
            </a:pPr>
            <a:endParaRPr lang="fr-FR">
              <a:solidFill>
                <a:prstClr val="black"/>
              </a:solidFill>
              <a:latin typeface="Arial" charset="0"/>
              <a:cs typeface="Arial" charset="0"/>
            </a:endParaRPr>
          </a:p>
        </p:txBody>
      </p:sp>
      <p:cxnSp>
        <p:nvCxnSpPr>
          <p:cNvPr id="7" name="Connecteur droit 16"/>
          <p:cNvCxnSpPr>
            <a:cxnSpLocks noChangeShapeType="1"/>
          </p:cNvCxnSpPr>
          <p:nvPr userDrawn="1"/>
        </p:nvCxnSpPr>
        <p:spPr bwMode="auto">
          <a:xfrm>
            <a:off x="876300" y="3746500"/>
            <a:ext cx="838200" cy="1588"/>
          </a:xfrm>
          <a:prstGeom prst="line">
            <a:avLst/>
          </a:prstGeom>
          <a:noFill/>
          <a:ln w="9525" algn="ctr">
            <a:solidFill>
              <a:schemeClr val="bg1"/>
            </a:solidFill>
            <a:round/>
            <a:headEnd/>
            <a:tailEnd/>
          </a:ln>
        </p:spPr>
      </p:cxnSp>
      <p:sp>
        <p:nvSpPr>
          <p:cNvPr id="11" name="Segnaposto testo 2"/>
          <p:cNvSpPr>
            <a:spLocks noGrp="1"/>
          </p:cNvSpPr>
          <p:nvPr>
            <p:ph type="body" idx="1"/>
          </p:nvPr>
        </p:nvSpPr>
        <p:spPr>
          <a:xfrm>
            <a:off x="774698" y="2081213"/>
            <a:ext cx="6311902" cy="1500187"/>
          </a:xfrm>
        </p:spPr>
        <p:txBody>
          <a:bodyPr anchor="b"/>
          <a:lstStyle>
            <a:lvl1pPr marL="0" indent="0">
              <a:buNone/>
              <a:defRPr sz="3600" cap="none">
                <a:solidFill>
                  <a:schemeClr val="bg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dirty="0"/>
              <a:t>Fare clic per modificare stili del testo dello schema</a:t>
            </a:r>
          </a:p>
        </p:txBody>
      </p:sp>
      <p:sp>
        <p:nvSpPr>
          <p:cNvPr id="9" name="Titre 8"/>
          <p:cNvSpPr>
            <a:spLocks noGrp="1"/>
          </p:cNvSpPr>
          <p:nvPr>
            <p:ph type="title"/>
          </p:nvPr>
        </p:nvSpPr>
        <p:spPr>
          <a:xfrm>
            <a:off x="770465" y="3935412"/>
            <a:ext cx="8585200" cy="865188"/>
          </a:xfrm>
        </p:spPr>
        <p:txBody>
          <a:bodyPr anchor="t"/>
          <a:lstStyle>
            <a:lvl1pPr marL="514350" indent="-514350">
              <a:buFont typeface="Arial"/>
              <a:buNone/>
              <a:defRPr sz="2800" b="0">
                <a:solidFill>
                  <a:srgbClr val="FFFFFF"/>
                </a:solidFill>
              </a:defRPr>
            </a:lvl1pPr>
          </a:lstStyle>
          <a:p>
            <a:r>
              <a:rPr lang="it-IT" dirty="0" err="1"/>
              <a:t>Cliquez</a:t>
            </a:r>
            <a:r>
              <a:rPr lang="it-IT" dirty="0"/>
              <a:t> </a:t>
            </a:r>
            <a:r>
              <a:rPr lang="it-IT" dirty="0" err="1"/>
              <a:t>et</a:t>
            </a:r>
            <a:r>
              <a:rPr lang="it-IT" dirty="0"/>
              <a:t> </a:t>
            </a:r>
            <a:r>
              <a:rPr lang="it-IT" dirty="0" err="1"/>
              <a:t>modifiez</a:t>
            </a:r>
            <a:r>
              <a:rPr lang="it-IT" dirty="0"/>
              <a:t> le </a:t>
            </a:r>
            <a:r>
              <a:rPr lang="it-IT" dirty="0" err="1"/>
              <a:t>titre</a:t>
            </a:r>
            <a:endParaRPr lang="fr-FR" dirty="0"/>
          </a:p>
        </p:txBody>
      </p:sp>
      <p:sp>
        <p:nvSpPr>
          <p:cNvPr id="23" name="Espace réservé du texte 22"/>
          <p:cNvSpPr>
            <a:spLocks noGrp="1"/>
          </p:cNvSpPr>
          <p:nvPr>
            <p:ph type="body" sz="quarter" idx="10"/>
          </p:nvPr>
        </p:nvSpPr>
        <p:spPr>
          <a:xfrm>
            <a:off x="889000" y="1320800"/>
            <a:ext cx="762000" cy="914400"/>
          </a:xfrm>
        </p:spPr>
        <p:txBody>
          <a:bodyPr anchor="ctr"/>
          <a:lstStyle>
            <a:lvl1pPr algn="ctr">
              <a:buFontTx/>
              <a:buNone/>
              <a:defRPr sz="2400">
                <a:solidFill>
                  <a:srgbClr val="FFFFFF"/>
                </a:solidFill>
              </a:defRPr>
            </a:lvl1pPr>
          </a:lstStyle>
          <a:p>
            <a:pPr lvl="0"/>
            <a:endParaRPr lang="fr-FR" dirty="0"/>
          </a:p>
        </p:txBody>
      </p:sp>
      <p:sp>
        <p:nvSpPr>
          <p:cNvPr id="8" name="Rectangle 4"/>
          <p:cNvSpPr>
            <a:spLocks noGrp="1" noChangeArrowheads="1"/>
          </p:cNvSpPr>
          <p:nvPr>
            <p:ph type="ftr" sz="quarter" idx="11"/>
          </p:nvPr>
        </p:nvSpPr>
        <p:spPr/>
        <p:txBody>
          <a:bodyPr/>
          <a:lstStyle>
            <a:lvl1pPr algn="l">
              <a:defRPr sz="800" b="1" smtClean="0">
                <a:solidFill>
                  <a:srgbClr val="153059"/>
                </a:solidFill>
                <a:latin typeface="Arial" pitchFamily="34" charset="0"/>
                <a:ea typeface="+mn-ea"/>
                <a:cs typeface="+mn-cs"/>
              </a:defRPr>
            </a:lvl1pPr>
          </a:lstStyle>
          <a:p>
            <a:pPr>
              <a:defRPr/>
            </a:pPr>
            <a:r>
              <a:rPr lang="it-IT"/>
              <a:t>FONDO PERSEO SIRIO Iscritto al n. 164 dell’Albo COVIP Sede legale: via degli Scialoja, 3 - 00196 Roma</a:t>
            </a:r>
            <a:endParaRPr lang="it-IT" dirty="0"/>
          </a:p>
        </p:txBody>
      </p:sp>
      <p:sp>
        <p:nvSpPr>
          <p:cNvPr id="10" name="Espace réservé du numéro de diapositive 14"/>
          <p:cNvSpPr>
            <a:spLocks noGrp="1"/>
          </p:cNvSpPr>
          <p:nvPr>
            <p:ph type="sldNum" sz="quarter" idx="12"/>
          </p:nvPr>
        </p:nvSpPr>
        <p:spPr/>
        <p:txBody>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pPr>
              <a:defRPr/>
            </a:pPr>
            <a:fld id="{DDB2D101-B181-4C55-A530-4C7FE938E152}" type="slidenum">
              <a:rPr/>
              <a:pPr>
                <a:defRPr/>
              </a:pPr>
              <a:t>‹N›</a:t>
            </a:fld>
            <a:endParaRPr/>
          </a:p>
        </p:txBody>
      </p:sp>
    </p:spTree>
    <p:extLst>
      <p:ext uri="{BB962C8B-B14F-4D97-AF65-F5344CB8AC3E}">
        <p14:creationId xmlns:p14="http://schemas.microsoft.com/office/powerpoint/2010/main" val="36246835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p:cNvSpPr>
            <a:spLocks noGrp="1" noChangeArrowheads="1"/>
          </p:cNvSpPr>
          <p:nvPr>
            <p:ph type="ftr" sz="quarter" idx="10"/>
          </p:nvPr>
        </p:nvSpPr>
        <p:spPr/>
        <p:txBody>
          <a:bodyPr/>
          <a:lstStyle>
            <a:lvl1pPr algn="l">
              <a:defRPr sz="800" b="1" smtClean="0">
                <a:solidFill>
                  <a:srgbClr val="153059"/>
                </a:solidFill>
                <a:latin typeface="Arial" pitchFamily="34" charset="0"/>
                <a:ea typeface="+mn-ea"/>
                <a:cs typeface="+mn-cs"/>
              </a:defRPr>
            </a:lvl1pPr>
          </a:lstStyle>
          <a:p>
            <a:pPr>
              <a:defRPr/>
            </a:pPr>
            <a:r>
              <a:rPr lang="it-IT"/>
              <a:t>FONDO PERSEO SIRIO Iscritto al n. 164 dell’Albo COVIP Sede legale: via degli Scialoja, 3 - 00196 Roma</a:t>
            </a:r>
            <a:endParaRPr lang="it-IT" dirty="0"/>
          </a:p>
        </p:txBody>
      </p:sp>
      <p:sp>
        <p:nvSpPr>
          <p:cNvPr id="4" name="Espace réservé du numéro de diapositive 14"/>
          <p:cNvSpPr>
            <a:spLocks noGrp="1"/>
          </p:cNvSpPr>
          <p:nvPr>
            <p:ph type="sldNum" sz="quarter" idx="11"/>
          </p:nvPr>
        </p:nvSpPr>
        <p:spPr/>
        <p:txBody>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pPr>
              <a:defRPr/>
            </a:pPr>
            <a:fld id="{83F5C86A-F2FF-4485-9314-4D03211482F0}" type="slidenum">
              <a:rPr/>
              <a:pPr>
                <a:defRPr/>
              </a:pPr>
              <a:t>‹N›</a:t>
            </a:fld>
            <a:endParaRPr/>
          </a:p>
        </p:txBody>
      </p:sp>
    </p:spTree>
    <p:extLst>
      <p:ext uri="{BB962C8B-B14F-4D97-AF65-F5344CB8AC3E}">
        <p14:creationId xmlns:p14="http://schemas.microsoft.com/office/powerpoint/2010/main" val="29623642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271732" y="1196979"/>
            <a:ext cx="4598723" cy="5111751"/>
          </a:xfrm>
        </p:spPr>
        <p:txBody>
          <a:bodyPr/>
          <a:lstStyle>
            <a:lvl1pPr>
              <a:buFont typeface="Wingdings" pitchFamily="2" charset="2"/>
              <a:buChar char="ü"/>
              <a:defRPr sz="2800"/>
            </a:lvl1pPr>
            <a:lvl2pPr>
              <a:buFont typeface="Wingdings" pitchFamily="2" charset="2"/>
              <a:buChar char="ü"/>
              <a:defRPr sz="2400"/>
            </a:lvl2pPr>
            <a:lvl3pPr>
              <a:buFont typeface="Wingdings" pitchFamily="2" charset="2"/>
              <a:buChar char="ü"/>
              <a:defRPr sz="2000"/>
            </a:lvl3pPr>
            <a:lvl4pPr>
              <a:buFont typeface="Wingdings" pitchFamily="2" charset="2"/>
              <a:buChar char="ü"/>
              <a:defRPr sz="1800"/>
            </a:lvl4pPr>
            <a:lvl5pPr>
              <a:buFont typeface="Wingdings" pitchFamily="2" charset="2"/>
              <a:buChar char="ü"/>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5035554" y="1196979"/>
            <a:ext cx="4598723" cy="5111751"/>
          </a:xfrm>
        </p:spPr>
        <p:txBody>
          <a:bodyPr/>
          <a:lstStyle>
            <a:lvl1pPr>
              <a:buFont typeface="Wingdings" pitchFamily="2" charset="2"/>
              <a:buChar char="ü"/>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5" name="Rectangle 4"/>
          <p:cNvSpPr>
            <a:spLocks noGrp="1" noChangeArrowheads="1"/>
          </p:cNvSpPr>
          <p:nvPr>
            <p:ph type="ftr" sz="quarter" idx="10"/>
          </p:nvPr>
        </p:nvSpPr>
        <p:spPr/>
        <p:txBody>
          <a:bodyPr/>
          <a:lstStyle>
            <a:lvl1pPr algn="l">
              <a:defRPr sz="800" b="1" dirty="0" smtClean="0">
                <a:solidFill>
                  <a:srgbClr val="000000"/>
                </a:solidFill>
                <a:latin typeface="Arial" pitchFamily="34" charset="0"/>
                <a:ea typeface="+mn-ea"/>
                <a:cs typeface="+mn-cs"/>
              </a:defRPr>
            </a:lvl1pPr>
          </a:lstStyle>
          <a:p>
            <a:pPr>
              <a:defRPr/>
            </a:pPr>
            <a:r>
              <a:rPr lang="it-IT"/>
              <a:t>FONDO PERSEO SIRIO Iscritto al n. 164 dell’Albo COVIP Sede legale: via degli Scialoja, 3 - 00196 Roma</a:t>
            </a:r>
          </a:p>
        </p:txBody>
      </p:sp>
      <p:sp>
        <p:nvSpPr>
          <p:cNvPr id="6" name="Espace réservé du numéro de diapositive 14"/>
          <p:cNvSpPr>
            <a:spLocks noGrp="1"/>
          </p:cNvSpPr>
          <p:nvPr>
            <p:ph type="sldNum" sz="quarter" idx="11"/>
          </p:nvPr>
        </p:nvSpPr>
        <p:spPr/>
        <p:txBody>
          <a:bodyPr/>
          <a:lstStyle>
            <a:lvl1pPr algn="r" rtl="0" fontAlgn="base">
              <a:lnSpc>
                <a:spcPct val="90000"/>
              </a:lnSpc>
              <a:spcBef>
                <a:spcPct val="0"/>
              </a:spcBef>
              <a:spcAft>
                <a:spcPct val="0"/>
              </a:spcAft>
              <a:defRPr lang="fr-FR" sz="800" b="1" kern="1200" smtClean="0">
                <a:solidFill>
                  <a:srgbClr val="000000"/>
                </a:solidFill>
                <a:latin typeface="Arial" pitchFamily="34" charset="0"/>
                <a:ea typeface="+mn-ea"/>
                <a:cs typeface="+mn-cs"/>
              </a:defRPr>
            </a:lvl1pPr>
          </a:lstStyle>
          <a:p>
            <a:pPr>
              <a:defRPr/>
            </a:pPr>
            <a:fld id="{E5F58F44-BB39-47E5-8553-79F1C0CAC0B5}" type="slidenum">
              <a:rPr/>
              <a:pPr>
                <a:defRPr/>
              </a:pPr>
              <a:t>‹N›</a:t>
            </a:fld>
            <a:endParaRPr/>
          </a:p>
        </p:txBody>
      </p:sp>
    </p:spTree>
    <p:extLst>
      <p:ext uri="{BB962C8B-B14F-4D97-AF65-F5344CB8AC3E}">
        <p14:creationId xmlns:p14="http://schemas.microsoft.com/office/powerpoint/2010/main" val="929197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lvl1pPr>
              <a:buFont typeface="Wingdings" pitchFamily="2" charset="2"/>
              <a:buChar char="ü"/>
              <a:defRPr sz="1800"/>
            </a:lvl1pPr>
            <a:lvl2pPr>
              <a:buClr>
                <a:srgbClr val="7EAC58"/>
              </a:buClr>
              <a:buFont typeface="Wingdings" pitchFamily="2" charset="2"/>
              <a:buChar char="§"/>
              <a:defRPr sz="1800"/>
            </a:lvl2pPr>
            <a:lvl3pPr>
              <a:buClr>
                <a:srgbClr val="7EAC58"/>
              </a:buClr>
              <a:defRPr sz="1800"/>
            </a:lvl3pPr>
            <a:lvl4pPr>
              <a:defRPr sz="1800"/>
            </a:lvl4pPr>
            <a:lvl5pPr>
              <a:defRPr sz="1800"/>
            </a:lvl5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6" name="Rectangle 4"/>
          <p:cNvSpPr>
            <a:spLocks noGrp="1" noChangeArrowheads="1"/>
          </p:cNvSpPr>
          <p:nvPr>
            <p:ph type="ftr" sz="quarter" idx="3"/>
          </p:nvPr>
        </p:nvSpPr>
        <p:spPr bwMode="auto">
          <a:xfrm>
            <a:off x="247650" y="6597651"/>
            <a:ext cx="8915400" cy="2603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800" b="0">
                <a:solidFill>
                  <a:srgbClr val="153059"/>
                </a:solidFill>
                <a:latin typeface="Arial" pitchFamily="34" charset="0"/>
                <a:ea typeface="+mn-ea"/>
                <a:cs typeface="+mn-cs"/>
              </a:defRPr>
            </a:lvl1pPr>
          </a:lstStyle>
          <a:p>
            <a:pPr>
              <a:lnSpc>
                <a:spcPct val="90000"/>
              </a:lnSpc>
            </a:pPr>
            <a:r>
              <a:rPr lang="it-IT" b="1"/>
              <a:t>FONDO PERSEO SIRIO Iscritto al n. 164 dell’Albo COVIP Sede legale: via degli Scialoja, 3 - 00196 Roma</a:t>
            </a:r>
            <a:endParaRPr lang="it-IT" dirty="0"/>
          </a:p>
        </p:txBody>
      </p:sp>
      <p:sp>
        <p:nvSpPr>
          <p:cNvPr id="8" name="Espace réservé du numéro de diapositive 14"/>
          <p:cNvSpPr>
            <a:spLocks noGrp="1"/>
          </p:cNvSpPr>
          <p:nvPr>
            <p:ph type="sldNum" sz="quarter" idx="4"/>
          </p:nvPr>
        </p:nvSpPr>
        <p:spPr>
          <a:xfrm>
            <a:off x="9284410" y="6595533"/>
            <a:ext cx="403577" cy="2624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fld id="{60C665F6-A368-0244-9083-87911717A49B}" type="slidenum">
              <a:rPr lang="fr-FR" smtClean="0"/>
              <a:pPr/>
              <a:t>‹N›</a:t>
            </a:fld>
            <a:endParaRPr lang="fr-FR"/>
          </a:p>
        </p:txBody>
      </p:sp>
    </p:spTree>
    <p:extLst>
      <p:ext uri="{BB962C8B-B14F-4D97-AF65-F5344CB8AC3E}">
        <p14:creationId xmlns:p14="http://schemas.microsoft.com/office/powerpoint/2010/main" val="18916703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1155700" y="85997"/>
            <a:ext cx="7954171" cy="750715"/>
          </a:xfrm>
        </p:spPr>
        <p:txBody>
          <a:bodyPr/>
          <a:lstStyle>
            <a:lvl1pPr>
              <a:defRPr/>
            </a:lvl1pPr>
          </a:lstStyle>
          <a:p>
            <a:r>
              <a:rPr lang="it-IT"/>
              <a:t>Fare clic per modificare lo stile del titolo</a:t>
            </a:r>
            <a:endParaRPr lang="it-IT" dirty="0"/>
          </a:p>
        </p:txBody>
      </p:sp>
      <p:sp>
        <p:nvSpPr>
          <p:cNvPr id="3" name="Segnaposto testo 2"/>
          <p:cNvSpPr>
            <a:spLocks noGrp="1"/>
          </p:cNvSpPr>
          <p:nvPr>
            <p:ph type="body" idx="1"/>
          </p:nvPr>
        </p:nvSpPr>
        <p:spPr>
          <a:xfrm>
            <a:off x="495302" y="1535114"/>
            <a:ext cx="4376870"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95302"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5032115" y="1535114"/>
            <a:ext cx="4378590"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p:cNvSpPr>
            <a:spLocks noGrp="1" noChangeArrowheads="1"/>
          </p:cNvSpPr>
          <p:nvPr>
            <p:ph type="ftr" sz="quarter" idx="10"/>
          </p:nvPr>
        </p:nvSpPr>
        <p:spPr/>
        <p:txBody>
          <a:bodyPr/>
          <a:lstStyle>
            <a:lvl1pPr algn="l">
              <a:defRPr sz="800" b="1" dirty="0" smtClean="0">
                <a:solidFill>
                  <a:srgbClr val="000000"/>
                </a:solidFill>
                <a:latin typeface="Arial" pitchFamily="34" charset="0"/>
                <a:ea typeface="+mn-ea"/>
                <a:cs typeface="+mn-cs"/>
              </a:defRPr>
            </a:lvl1pPr>
          </a:lstStyle>
          <a:p>
            <a:pPr>
              <a:defRPr/>
            </a:pPr>
            <a:r>
              <a:rPr lang="it-IT"/>
              <a:t>FONDO PERSEO SIRIO Iscritto al n. 164 dell’Albo COVIP Sede legale: via degli Scialoja, 3 - 00196 Roma</a:t>
            </a:r>
          </a:p>
        </p:txBody>
      </p:sp>
      <p:sp>
        <p:nvSpPr>
          <p:cNvPr id="8" name="Espace réservé du numéro de diapositive 14"/>
          <p:cNvSpPr>
            <a:spLocks noGrp="1"/>
          </p:cNvSpPr>
          <p:nvPr>
            <p:ph type="sldNum" sz="quarter" idx="11"/>
          </p:nvPr>
        </p:nvSpPr>
        <p:spPr/>
        <p:txBody>
          <a:bodyPr/>
          <a:lstStyle>
            <a:lvl1pPr algn="r" rtl="0" fontAlgn="base">
              <a:lnSpc>
                <a:spcPct val="90000"/>
              </a:lnSpc>
              <a:spcBef>
                <a:spcPct val="0"/>
              </a:spcBef>
              <a:spcAft>
                <a:spcPct val="0"/>
              </a:spcAft>
              <a:defRPr lang="fr-FR" sz="800" b="1" kern="1200" smtClean="0">
                <a:solidFill>
                  <a:srgbClr val="000000"/>
                </a:solidFill>
                <a:latin typeface="Arial" pitchFamily="34" charset="0"/>
                <a:ea typeface="+mn-ea"/>
                <a:cs typeface="+mn-cs"/>
              </a:defRPr>
            </a:lvl1pPr>
          </a:lstStyle>
          <a:p>
            <a:pPr>
              <a:defRPr/>
            </a:pPr>
            <a:fld id="{1C5F38F9-EEAA-41CD-B840-642CF98BC822}" type="slidenum">
              <a:rPr/>
              <a:pPr>
                <a:defRPr/>
              </a:pPr>
              <a:t>‹N›</a:t>
            </a:fld>
            <a:endParaRPr/>
          </a:p>
        </p:txBody>
      </p:sp>
    </p:spTree>
    <p:extLst>
      <p:ext uri="{BB962C8B-B14F-4D97-AF65-F5344CB8AC3E}">
        <p14:creationId xmlns:p14="http://schemas.microsoft.com/office/powerpoint/2010/main" val="37552300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p:cNvSpPr>
            <a:spLocks noGrp="1" noChangeArrowheads="1"/>
          </p:cNvSpPr>
          <p:nvPr>
            <p:ph type="ftr" sz="quarter" idx="10"/>
          </p:nvPr>
        </p:nvSpPr>
        <p:spPr/>
        <p:txBody>
          <a:bodyPr/>
          <a:lstStyle>
            <a:lvl1pPr algn="l">
              <a:defRPr sz="800" b="1" smtClean="0">
                <a:solidFill>
                  <a:srgbClr val="153059"/>
                </a:solidFill>
                <a:latin typeface="Arial" pitchFamily="34" charset="0"/>
                <a:ea typeface="+mn-ea"/>
                <a:cs typeface="+mn-cs"/>
              </a:defRPr>
            </a:lvl1pPr>
          </a:lstStyle>
          <a:p>
            <a:pPr>
              <a:defRPr/>
            </a:pPr>
            <a:r>
              <a:rPr lang="it-IT"/>
              <a:t>FONDO PERSEO SIRIO Iscritto al n. 164 dell’Albo COVIP Sede legale: via degli Scialoja, 3 - 00196 Roma</a:t>
            </a:r>
            <a:endParaRPr lang="it-IT" dirty="0"/>
          </a:p>
        </p:txBody>
      </p:sp>
      <p:sp>
        <p:nvSpPr>
          <p:cNvPr id="4" name="Espace réservé du numéro de diapositive 14"/>
          <p:cNvSpPr>
            <a:spLocks noGrp="1"/>
          </p:cNvSpPr>
          <p:nvPr>
            <p:ph type="sldNum" sz="quarter" idx="11"/>
          </p:nvPr>
        </p:nvSpPr>
        <p:spPr/>
        <p:txBody>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pPr>
              <a:defRPr/>
            </a:pPr>
            <a:fld id="{774A190B-8533-420E-85B6-386341D1A662}" type="slidenum">
              <a:rPr/>
              <a:pPr>
                <a:defRPr/>
              </a:pPr>
              <a:t>‹N›</a:t>
            </a:fld>
            <a:endParaRPr/>
          </a:p>
        </p:txBody>
      </p:sp>
    </p:spTree>
    <p:extLst>
      <p:ext uri="{BB962C8B-B14F-4D97-AF65-F5344CB8AC3E}">
        <p14:creationId xmlns:p14="http://schemas.microsoft.com/office/powerpoint/2010/main" val="29598965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Espace réservé du pied de page 4"/>
          <p:cNvSpPr>
            <a:spLocks noGrp="1" noChangeArrowheads="1"/>
          </p:cNvSpPr>
          <p:nvPr>
            <p:ph type="ftr" sz="quarter" idx="10"/>
          </p:nvPr>
        </p:nvSpPr>
        <p:spPr/>
        <p:txBody>
          <a:bodyPr/>
          <a:lstStyle>
            <a:lvl1pPr algn="l">
              <a:defRPr sz="800" b="1" smtClean="0">
                <a:solidFill>
                  <a:srgbClr val="153059"/>
                </a:solidFill>
                <a:latin typeface="Arial" pitchFamily="34" charset="0"/>
                <a:ea typeface="+mn-ea"/>
                <a:cs typeface="+mn-cs"/>
              </a:defRPr>
            </a:lvl1pPr>
          </a:lstStyle>
          <a:p>
            <a:pPr>
              <a:defRPr/>
            </a:pPr>
            <a:r>
              <a:rPr lang="it-IT"/>
              <a:t>FONDO PERSEO SIRIO Iscritto al n. 164 dell’Albo COVIP Sede legale: via degli Scialoja, 3 - 00196 Roma</a:t>
            </a:r>
            <a:endParaRPr lang="it-IT" dirty="0"/>
          </a:p>
        </p:txBody>
      </p:sp>
      <p:sp>
        <p:nvSpPr>
          <p:cNvPr id="3" name="Espace réservé du numéro de diapositive 14"/>
          <p:cNvSpPr>
            <a:spLocks noGrp="1"/>
          </p:cNvSpPr>
          <p:nvPr>
            <p:ph type="sldNum" sz="quarter" idx="11"/>
          </p:nvPr>
        </p:nvSpPr>
        <p:spPr/>
        <p:txBody>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pPr>
              <a:defRPr/>
            </a:pPr>
            <a:fld id="{954FEBE0-4FB7-4DFB-8ED7-17A05F82AE76}" type="slidenum">
              <a:rPr/>
              <a:pPr>
                <a:defRPr/>
              </a:pPr>
              <a:t>‹N›</a:t>
            </a:fld>
            <a:endParaRPr/>
          </a:p>
        </p:txBody>
      </p:sp>
    </p:spTree>
    <p:extLst>
      <p:ext uri="{BB962C8B-B14F-4D97-AF65-F5344CB8AC3E}">
        <p14:creationId xmlns:p14="http://schemas.microsoft.com/office/powerpoint/2010/main" val="30245877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cxnSp>
        <p:nvCxnSpPr>
          <p:cNvPr id="5" name="Connecteur droit 12"/>
          <p:cNvCxnSpPr>
            <a:cxnSpLocks noChangeShapeType="1"/>
          </p:cNvCxnSpPr>
          <p:nvPr userDrawn="1"/>
        </p:nvCxnSpPr>
        <p:spPr bwMode="auto">
          <a:xfrm rot="5400000">
            <a:off x="9205913" y="6704013"/>
            <a:ext cx="153987" cy="1587"/>
          </a:xfrm>
          <a:prstGeom prst="line">
            <a:avLst/>
          </a:prstGeom>
          <a:noFill/>
          <a:ln w="9525" algn="ctr">
            <a:solidFill>
              <a:schemeClr val="tx1"/>
            </a:solidFill>
            <a:round/>
            <a:headEnd/>
            <a:tailEnd/>
          </a:ln>
        </p:spPr>
      </p:cxnSp>
      <p:sp>
        <p:nvSpPr>
          <p:cNvPr id="2" name="Titolo 1"/>
          <p:cNvSpPr>
            <a:spLocks noGrp="1"/>
          </p:cNvSpPr>
          <p:nvPr>
            <p:ph type="title"/>
          </p:nvPr>
        </p:nvSpPr>
        <p:spPr>
          <a:xfrm>
            <a:off x="1941645" y="4800602"/>
            <a:ext cx="5943600" cy="566739"/>
          </a:xfrm>
        </p:spPr>
        <p:txBody>
          <a:bodyPr/>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a:t>Fare clic sull'icona per inserire un'immagine</a:t>
            </a:r>
          </a:p>
        </p:txBody>
      </p:sp>
      <p:sp>
        <p:nvSpPr>
          <p:cNvPr id="4" name="Segnaposto testo 3"/>
          <p:cNvSpPr>
            <a:spLocks noGrp="1"/>
          </p:cNvSpPr>
          <p:nvPr>
            <p:ph type="body" sz="half" idx="2"/>
          </p:nvPr>
        </p:nvSpPr>
        <p:spPr>
          <a:xfrm>
            <a:off x="1941645" y="5367340"/>
            <a:ext cx="59436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6" name="Rectangle 4"/>
          <p:cNvSpPr>
            <a:spLocks noGrp="1" noChangeArrowheads="1"/>
          </p:cNvSpPr>
          <p:nvPr>
            <p:ph type="ftr" sz="quarter" idx="10"/>
          </p:nvPr>
        </p:nvSpPr>
        <p:spPr/>
        <p:txBody>
          <a:bodyPr/>
          <a:lstStyle>
            <a:lvl1pPr algn="l">
              <a:defRPr sz="800" b="1" dirty="0" smtClean="0">
                <a:solidFill>
                  <a:srgbClr val="000000"/>
                </a:solidFill>
                <a:latin typeface="Arial" pitchFamily="34" charset="0"/>
                <a:ea typeface="+mn-ea"/>
                <a:cs typeface="+mn-cs"/>
              </a:defRPr>
            </a:lvl1pPr>
          </a:lstStyle>
          <a:p>
            <a:pPr>
              <a:defRPr/>
            </a:pPr>
            <a:r>
              <a:rPr lang="it-IT"/>
              <a:t>FONDO PERSEO SIRIO Iscritto al n. 164 dell’Albo COVIP Sede legale: via degli Scialoja, 3 - 00196 Roma</a:t>
            </a:r>
          </a:p>
        </p:txBody>
      </p:sp>
      <p:sp>
        <p:nvSpPr>
          <p:cNvPr id="7" name="Espace réservé du numéro de diapositive 14"/>
          <p:cNvSpPr>
            <a:spLocks noGrp="1"/>
          </p:cNvSpPr>
          <p:nvPr>
            <p:ph type="sldNum" sz="quarter" idx="11"/>
          </p:nvPr>
        </p:nvSpPr>
        <p:spPr/>
        <p:txBody>
          <a:bodyPr/>
          <a:lstStyle>
            <a:lvl1pPr algn="r" rtl="0" fontAlgn="base">
              <a:lnSpc>
                <a:spcPct val="90000"/>
              </a:lnSpc>
              <a:spcBef>
                <a:spcPct val="0"/>
              </a:spcBef>
              <a:spcAft>
                <a:spcPct val="0"/>
              </a:spcAft>
              <a:defRPr lang="fr-FR" sz="800" b="1" kern="1200" smtClean="0">
                <a:solidFill>
                  <a:srgbClr val="000000"/>
                </a:solidFill>
                <a:latin typeface="Arial" pitchFamily="34" charset="0"/>
                <a:ea typeface="+mn-ea"/>
                <a:cs typeface="+mn-cs"/>
              </a:defRPr>
            </a:lvl1pPr>
          </a:lstStyle>
          <a:p>
            <a:pPr>
              <a:defRPr/>
            </a:pPr>
            <a:fld id="{0D53F549-DD65-4F30-923E-F2B7B6E26184}" type="slidenum">
              <a:rPr/>
              <a:pPr>
                <a:defRPr/>
              </a:pPr>
              <a:t>‹N›</a:t>
            </a:fld>
            <a:endParaRPr/>
          </a:p>
        </p:txBody>
      </p:sp>
    </p:spTree>
    <p:extLst>
      <p:ext uri="{BB962C8B-B14F-4D97-AF65-F5344CB8AC3E}">
        <p14:creationId xmlns:p14="http://schemas.microsoft.com/office/powerpoint/2010/main" val="18198722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olo e testo verticale">
    <p:spTree>
      <p:nvGrpSpPr>
        <p:cNvPr id="1" name=""/>
        <p:cNvGrpSpPr/>
        <p:nvPr/>
      </p:nvGrpSpPr>
      <p:grpSpPr>
        <a:xfrm>
          <a:off x="0" y="0"/>
          <a:ext cx="0" cy="0"/>
          <a:chOff x="0" y="0"/>
          <a:chExt cx="0" cy="0"/>
        </a:xfrm>
      </p:grpSpPr>
      <p:sp>
        <p:nvSpPr>
          <p:cNvPr id="4" name="Rectangle 9"/>
          <p:cNvSpPr/>
          <p:nvPr userDrawn="1"/>
        </p:nvSpPr>
        <p:spPr bwMode="auto">
          <a:xfrm>
            <a:off x="0" y="0"/>
            <a:ext cx="9906000" cy="6858000"/>
          </a:xfrm>
          <a:prstGeom prst="rect">
            <a:avLst/>
          </a:prstGeom>
          <a:solidFill>
            <a:srgbClr val="7EAD57"/>
          </a:solidFill>
          <a:ln w="9525" cap="flat" cmpd="sng" algn="ctr">
            <a:noFill/>
            <a:prstDash val="solid"/>
            <a:round/>
            <a:headEnd type="none" w="med" len="med"/>
            <a:tailEnd type="none" w="med" len="med"/>
          </a:ln>
          <a:effectLst/>
        </p:spPr>
        <p:txBody>
          <a:bodyPr/>
          <a:lstStyle/>
          <a:p>
            <a:pPr>
              <a:defRPr/>
            </a:pPr>
            <a:endParaRPr lang="fr-FR">
              <a:solidFill>
                <a:prstClr val="black"/>
              </a:solidFill>
              <a:latin typeface="Arial" charset="0"/>
              <a:cs typeface="Arial" charset="0"/>
            </a:endParaRPr>
          </a:p>
        </p:txBody>
      </p:sp>
      <p:cxnSp>
        <p:nvCxnSpPr>
          <p:cNvPr id="5" name="Connecteur droit 14"/>
          <p:cNvCxnSpPr>
            <a:cxnSpLocks noChangeShapeType="1"/>
          </p:cNvCxnSpPr>
          <p:nvPr userDrawn="1"/>
        </p:nvCxnSpPr>
        <p:spPr bwMode="auto">
          <a:xfrm rot="5400000">
            <a:off x="9251950" y="6704013"/>
            <a:ext cx="153987" cy="1588"/>
          </a:xfrm>
          <a:prstGeom prst="line">
            <a:avLst/>
          </a:prstGeom>
          <a:noFill/>
          <a:ln w="9525" algn="ctr">
            <a:solidFill>
              <a:srgbClr val="153059"/>
            </a:solidFill>
            <a:round/>
            <a:headEnd/>
            <a:tailEnd/>
          </a:ln>
        </p:spPr>
      </p:cxnSp>
      <p:cxnSp>
        <p:nvCxnSpPr>
          <p:cNvPr id="6" name="Connecteur droit 18"/>
          <p:cNvCxnSpPr>
            <a:cxnSpLocks noChangeShapeType="1"/>
          </p:cNvCxnSpPr>
          <p:nvPr userDrawn="1"/>
        </p:nvCxnSpPr>
        <p:spPr bwMode="auto">
          <a:xfrm rot="5400000">
            <a:off x="9251157" y="6706394"/>
            <a:ext cx="152400" cy="1587"/>
          </a:xfrm>
          <a:prstGeom prst="line">
            <a:avLst/>
          </a:prstGeom>
          <a:noFill/>
          <a:ln w="9525" algn="ctr">
            <a:solidFill>
              <a:srgbClr val="153059"/>
            </a:solidFill>
            <a:round/>
            <a:headEnd/>
            <a:tailEnd/>
          </a:ln>
        </p:spPr>
      </p:cxnSp>
      <p:sp>
        <p:nvSpPr>
          <p:cNvPr id="11" name="Titolo 1"/>
          <p:cNvSpPr>
            <a:spLocks noGrp="1"/>
          </p:cNvSpPr>
          <p:nvPr>
            <p:ph type="title"/>
          </p:nvPr>
        </p:nvSpPr>
        <p:spPr>
          <a:xfrm>
            <a:off x="228600" y="1"/>
            <a:ext cx="9429750" cy="865188"/>
          </a:xfrm>
        </p:spPr>
        <p:txBody>
          <a:bodyPr/>
          <a:lstStyle>
            <a:lvl1pPr>
              <a:defRPr>
                <a:solidFill>
                  <a:srgbClr val="153059"/>
                </a:solidFill>
              </a:defRPr>
            </a:lvl1pPr>
          </a:lstStyle>
          <a:p>
            <a:r>
              <a:rPr lang="it-IT" dirty="0"/>
              <a:t>Fare clic per modificare lo stile del titolo</a:t>
            </a:r>
          </a:p>
        </p:txBody>
      </p:sp>
      <p:sp>
        <p:nvSpPr>
          <p:cNvPr id="12" name="Segnaposto testo verticale 2"/>
          <p:cNvSpPr>
            <a:spLocks noGrp="1"/>
          </p:cNvSpPr>
          <p:nvPr>
            <p:ph type="body" orient="vert" idx="1"/>
          </p:nvPr>
        </p:nvSpPr>
        <p:spPr>
          <a:xfrm>
            <a:off x="273447" y="1371600"/>
            <a:ext cx="9362546" cy="4937127"/>
          </a:xfrm>
        </p:spPr>
        <p:txBody>
          <a:bodyPr/>
          <a:lstStyle>
            <a:lvl1pPr>
              <a:buFontTx/>
              <a:buNone/>
              <a:defRPr>
                <a:solidFill>
                  <a:srgbClr val="153059"/>
                </a:solidFill>
              </a:defRPr>
            </a:lvl1pPr>
            <a:lvl2pPr>
              <a:buFontTx/>
              <a:buNone/>
              <a:defRPr>
                <a:solidFill>
                  <a:srgbClr val="153059"/>
                </a:solidFill>
              </a:defRPr>
            </a:lvl2pPr>
            <a:lvl3pPr>
              <a:buFontTx/>
              <a:buNone/>
              <a:defRPr>
                <a:solidFill>
                  <a:srgbClr val="153059"/>
                </a:solidFill>
              </a:defRPr>
            </a:lvl3pPr>
            <a:lvl4pPr>
              <a:buFontTx/>
              <a:buNone/>
              <a:defRPr>
                <a:solidFill>
                  <a:srgbClr val="153059"/>
                </a:solidFill>
              </a:defRPr>
            </a:lvl4pPr>
            <a:lvl5pPr>
              <a:buFontTx/>
              <a:buNone/>
              <a:defRPr>
                <a:solidFill>
                  <a:srgbClr val="153059"/>
                </a:solidFill>
              </a:defRPr>
            </a:lvl5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7" name="Rectangle 4"/>
          <p:cNvSpPr>
            <a:spLocks noGrp="1" noChangeArrowheads="1"/>
          </p:cNvSpPr>
          <p:nvPr>
            <p:ph type="ftr" sz="quarter" idx="10"/>
          </p:nvPr>
        </p:nvSpPr>
        <p:spPr/>
        <p:txBody>
          <a:bodyPr/>
          <a:lstStyle>
            <a:lvl1pPr algn="l">
              <a:defRPr sz="800" b="1" smtClean="0">
                <a:solidFill>
                  <a:srgbClr val="153059"/>
                </a:solidFill>
                <a:latin typeface="Arial" pitchFamily="34" charset="0"/>
                <a:ea typeface="+mn-ea"/>
                <a:cs typeface="+mn-cs"/>
              </a:defRPr>
            </a:lvl1pPr>
          </a:lstStyle>
          <a:p>
            <a:pPr>
              <a:defRPr/>
            </a:pPr>
            <a:r>
              <a:rPr lang="it-IT"/>
              <a:t>FONDO PERSEO SIRIO Iscritto al n. 164 dell’Albo COVIP Sede legale: via degli Scialoja, 3 - 00196 Roma</a:t>
            </a:r>
            <a:endParaRPr lang="it-IT" dirty="0"/>
          </a:p>
        </p:txBody>
      </p:sp>
      <p:sp>
        <p:nvSpPr>
          <p:cNvPr id="8" name="Espace réservé du numéro de diapositive 14"/>
          <p:cNvSpPr>
            <a:spLocks noGrp="1"/>
          </p:cNvSpPr>
          <p:nvPr>
            <p:ph type="sldNum" sz="quarter" idx="11"/>
          </p:nvPr>
        </p:nvSpPr>
        <p:spPr/>
        <p:txBody>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pPr>
              <a:defRPr/>
            </a:pPr>
            <a:fld id="{134A4595-6B2D-41AA-B433-BCCC6D6044FA}" type="slidenum">
              <a:rPr/>
              <a:pPr>
                <a:defRPr/>
              </a:pPr>
              <a:t>‹N›</a:t>
            </a:fld>
            <a:endParaRPr/>
          </a:p>
        </p:txBody>
      </p:sp>
    </p:spTree>
    <p:extLst>
      <p:ext uri="{BB962C8B-B14F-4D97-AF65-F5344CB8AC3E}">
        <p14:creationId xmlns:p14="http://schemas.microsoft.com/office/powerpoint/2010/main" val="37801243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3"/>
          <p:cNvSpPr>
            <a:spLocks noGrp="1" noChangeArrowheads="1"/>
          </p:cNvSpPr>
          <p:nvPr>
            <p:ph type="dt" sz="half" idx="10"/>
          </p:nvPr>
        </p:nvSpPr>
        <p:spPr>
          <a:xfrm>
            <a:off x="7712075" y="6597650"/>
            <a:ext cx="2157413" cy="260350"/>
          </a:xfrm>
          <a:prstGeom prst="rect">
            <a:avLst/>
          </a:prstGeom>
        </p:spPr>
        <p:txBody>
          <a:bodyPr/>
          <a:lstStyle>
            <a:lvl1pPr>
              <a:defRPr>
                <a:latin typeface="Arial" pitchFamily="34" charset="0"/>
                <a:cs typeface="+mn-cs"/>
              </a:defRPr>
            </a:lvl1pPr>
          </a:lstStyle>
          <a:p>
            <a:pPr>
              <a:defRPr/>
            </a:pPr>
            <a:endParaRPr lang="it-IT">
              <a:solidFill>
                <a:prstClr val="black"/>
              </a:solidFill>
            </a:endParaRPr>
          </a:p>
        </p:txBody>
      </p:sp>
      <p:sp>
        <p:nvSpPr>
          <p:cNvPr id="4" name="Rectangle 4"/>
          <p:cNvSpPr>
            <a:spLocks noGrp="1" noChangeArrowheads="1"/>
          </p:cNvSpPr>
          <p:nvPr>
            <p:ph type="ftr" sz="quarter" idx="11"/>
          </p:nvPr>
        </p:nvSpPr>
        <p:spPr/>
        <p:txBody>
          <a:bodyPr/>
          <a:lstStyle>
            <a:lvl1pPr>
              <a:lnSpc>
                <a:spcPct val="100000"/>
              </a:lnSpc>
              <a:defRPr b="0"/>
            </a:lvl1pPr>
          </a:lstStyle>
          <a:p>
            <a:pPr>
              <a:defRPr/>
            </a:pPr>
            <a:r>
              <a:rPr lang="it-IT"/>
              <a:t>FONDO PERSEO SIRIO Iscritto al n. 164 dell’Albo COVIP Sede legale: via degli Scialoja, 3 - 00196 Roma</a:t>
            </a:r>
          </a:p>
        </p:txBody>
      </p:sp>
      <p:sp>
        <p:nvSpPr>
          <p:cNvPr id="5" name="Rectangle 5"/>
          <p:cNvSpPr>
            <a:spLocks noGrp="1" noChangeArrowheads="1"/>
          </p:cNvSpPr>
          <p:nvPr>
            <p:ph type="sldNum" sz="quarter" idx="12"/>
          </p:nvPr>
        </p:nvSpPr>
        <p:spPr/>
        <p:txBody>
          <a:bodyPr/>
          <a:lstStyle>
            <a:lvl1pPr>
              <a:defRPr/>
            </a:lvl1pPr>
          </a:lstStyle>
          <a:p>
            <a:pPr>
              <a:defRPr/>
            </a:pPr>
            <a:fld id="{AD25E35D-3FB9-47E1-ABE8-9C7481C4F098}" type="slidenum">
              <a:rPr lang="it-IT"/>
              <a:pPr>
                <a:defRPr/>
              </a:pPr>
              <a:t>‹N›</a:t>
            </a:fld>
            <a:endParaRPr lang="it-IT"/>
          </a:p>
        </p:txBody>
      </p:sp>
    </p:spTree>
    <p:extLst>
      <p:ext uri="{BB962C8B-B14F-4D97-AF65-F5344CB8AC3E}">
        <p14:creationId xmlns:p14="http://schemas.microsoft.com/office/powerpoint/2010/main" val="566039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it-IT"/>
              <a:t>Cliquez et modifiez le titre</a:t>
            </a:r>
            <a:endParaRPr lang="fr-FR"/>
          </a:p>
        </p:txBody>
      </p:sp>
      <p:sp>
        <p:nvSpPr>
          <p:cNvPr id="5" name="Espace réservé du pied de page 4"/>
          <p:cNvSpPr>
            <a:spLocks noGrp="1" noChangeArrowheads="1"/>
          </p:cNvSpPr>
          <p:nvPr>
            <p:ph type="ftr" sz="quarter" idx="3"/>
          </p:nvPr>
        </p:nvSpPr>
        <p:spPr bwMode="auto">
          <a:xfrm>
            <a:off x="247650" y="6597651"/>
            <a:ext cx="8915400" cy="2603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800" b="0">
                <a:solidFill>
                  <a:srgbClr val="153059"/>
                </a:solidFill>
                <a:latin typeface="Arial" pitchFamily="34" charset="0"/>
                <a:ea typeface="+mn-ea"/>
                <a:cs typeface="+mn-cs"/>
              </a:defRPr>
            </a:lvl1pPr>
          </a:lstStyle>
          <a:p>
            <a:pPr>
              <a:lnSpc>
                <a:spcPct val="90000"/>
              </a:lnSpc>
            </a:pPr>
            <a:r>
              <a:rPr lang="it-IT" b="1"/>
              <a:t>FONDO PERSEO SIRIO Iscritto al n. 164 dell’Albo COVIP Sede legale: via degli Scialoja, 3 - 00196 Roma</a:t>
            </a:r>
            <a:endParaRPr lang="it-IT" dirty="0"/>
          </a:p>
        </p:txBody>
      </p:sp>
      <p:sp>
        <p:nvSpPr>
          <p:cNvPr id="7" name="Espace réservé du numéro de diapositive 14"/>
          <p:cNvSpPr>
            <a:spLocks noGrp="1"/>
          </p:cNvSpPr>
          <p:nvPr>
            <p:ph type="sldNum" sz="quarter" idx="4"/>
          </p:nvPr>
        </p:nvSpPr>
        <p:spPr>
          <a:xfrm>
            <a:off x="9284410" y="6595533"/>
            <a:ext cx="403577" cy="2624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fld id="{60C665F6-A368-0244-9083-87911717A49B}"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genda">
    <p:spTree>
      <p:nvGrpSpPr>
        <p:cNvPr id="1" name=""/>
        <p:cNvGrpSpPr/>
        <p:nvPr/>
      </p:nvGrpSpPr>
      <p:grpSpPr>
        <a:xfrm>
          <a:off x="0" y="0"/>
          <a:ext cx="0" cy="0"/>
          <a:chOff x="0" y="0"/>
          <a:chExt cx="0" cy="0"/>
        </a:xfrm>
      </p:grpSpPr>
      <p:pic>
        <p:nvPicPr>
          <p:cNvPr id="21" name="Image 20" descr="zoom-6514091-3.jpg"/>
          <p:cNvPicPr>
            <a:picLocks noChangeAspect="1"/>
          </p:cNvPicPr>
          <p:nvPr userDrawn="1"/>
        </p:nvPicPr>
        <p:blipFill>
          <a:blip r:embed="rId2" cstate="print"/>
          <a:srcRect l="14035" t="1156" r="9942" b="13179"/>
          <a:stretch>
            <a:fillRect/>
          </a:stretch>
        </p:blipFill>
        <p:spPr>
          <a:xfrm>
            <a:off x="0" y="0"/>
            <a:ext cx="9916400" cy="6865200"/>
          </a:xfrm>
          <a:prstGeom prst="rect">
            <a:avLst/>
          </a:prstGeom>
        </p:spPr>
      </p:pic>
      <p:sp>
        <p:nvSpPr>
          <p:cNvPr id="20" name="Rectangle 19"/>
          <p:cNvSpPr>
            <a:spLocks noChangeAspect="1"/>
          </p:cNvSpPr>
          <p:nvPr userDrawn="1"/>
        </p:nvSpPr>
        <p:spPr bwMode="auto">
          <a:xfrm>
            <a:off x="-11470" y="0"/>
            <a:ext cx="9930170" cy="6858000"/>
          </a:xfrm>
          <a:prstGeom prst="rect">
            <a:avLst/>
          </a:prstGeom>
          <a:solidFill>
            <a:srgbClr val="62A833">
              <a:alpha val="91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800" b="1" i="0" u="none" strike="noStrike" cap="none" normalizeH="0" baseline="0" dirty="0">
              <a:ln>
                <a:noFill/>
              </a:ln>
              <a:solidFill>
                <a:srgbClr val="62A833"/>
              </a:solidFill>
              <a:effectLst/>
              <a:latin typeface="Arial" charset="0"/>
            </a:endParaRPr>
          </a:p>
        </p:txBody>
      </p:sp>
      <p:sp>
        <p:nvSpPr>
          <p:cNvPr id="2" name="Titolo 1"/>
          <p:cNvSpPr>
            <a:spLocks noGrp="1"/>
          </p:cNvSpPr>
          <p:nvPr>
            <p:ph type="title"/>
          </p:nvPr>
        </p:nvSpPr>
        <p:spPr>
          <a:xfrm>
            <a:off x="782506" y="914400"/>
            <a:ext cx="8420100" cy="914400"/>
          </a:xfrm>
        </p:spPr>
        <p:txBody>
          <a:bodyPr anchor="b"/>
          <a:lstStyle>
            <a:lvl1pPr marL="514350" indent="-514350" algn="l">
              <a:buFontTx/>
              <a:buNone/>
              <a:defRPr sz="2000" b="1" cap="all">
                <a:solidFill>
                  <a:srgbClr val="FFFFFF"/>
                </a:solidFill>
              </a:defRPr>
            </a:lvl1pPr>
          </a:lstStyle>
          <a:p>
            <a:r>
              <a:rPr lang="it-IT" dirty="0"/>
              <a:t>Fare clic per modificare lo stile del titolo</a:t>
            </a:r>
          </a:p>
        </p:txBody>
      </p:sp>
      <p:sp>
        <p:nvSpPr>
          <p:cNvPr id="3" name="Segnaposto testo 2"/>
          <p:cNvSpPr>
            <a:spLocks noGrp="1"/>
          </p:cNvSpPr>
          <p:nvPr>
            <p:ph type="body" idx="1"/>
          </p:nvPr>
        </p:nvSpPr>
        <p:spPr>
          <a:xfrm>
            <a:off x="782506" y="1981199"/>
            <a:ext cx="8420100" cy="1500187"/>
          </a:xfrm>
        </p:spPr>
        <p:txBody>
          <a:bodyPr wrap="square" anchor="t"/>
          <a:lstStyle>
            <a:lvl1pPr marL="514350" indent="-514350">
              <a:buClr>
                <a:schemeClr val="bg1"/>
              </a:buClr>
              <a:buFont typeface="+mj-lt"/>
              <a:buAutoNum type="arabicPeriod"/>
              <a:defRPr sz="2800" cap="none">
                <a:solidFill>
                  <a:schemeClr val="bg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dirty="0"/>
              <a:t>Fare clic per modificare stili del testo dello schema</a:t>
            </a:r>
          </a:p>
        </p:txBody>
      </p:sp>
      <p:sp>
        <p:nvSpPr>
          <p:cNvPr id="10" name="Rectangle 4"/>
          <p:cNvSpPr>
            <a:spLocks noGrp="1" noChangeArrowheads="1"/>
          </p:cNvSpPr>
          <p:nvPr>
            <p:ph type="ftr" sz="quarter" idx="3"/>
          </p:nvPr>
        </p:nvSpPr>
        <p:spPr bwMode="auto">
          <a:xfrm>
            <a:off x="247650" y="6597651"/>
            <a:ext cx="8915400" cy="2603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800" b="0">
                <a:solidFill>
                  <a:srgbClr val="153059"/>
                </a:solidFill>
                <a:latin typeface="Arial" pitchFamily="34" charset="0"/>
                <a:ea typeface="+mn-ea"/>
                <a:cs typeface="+mn-cs"/>
              </a:defRPr>
            </a:lvl1pPr>
          </a:lstStyle>
          <a:p>
            <a:pPr>
              <a:lnSpc>
                <a:spcPct val="90000"/>
              </a:lnSpc>
            </a:pPr>
            <a:r>
              <a:rPr lang="it-IT" b="1"/>
              <a:t>FONDO PERSEO SIRIO Iscritto al n. 164 dell’Albo COVIP Sede legale: via degli Scialoja, 3 - 00196 Roma</a:t>
            </a:r>
            <a:endParaRPr lang="it-IT" dirty="0"/>
          </a:p>
        </p:txBody>
      </p:sp>
      <p:sp>
        <p:nvSpPr>
          <p:cNvPr id="12" name="Espace réservé du numéro de diapositive 14"/>
          <p:cNvSpPr>
            <a:spLocks noGrp="1"/>
          </p:cNvSpPr>
          <p:nvPr>
            <p:ph type="sldNum" sz="quarter" idx="4"/>
          </p:nvPr>
        </p:nvSpPr>
        <p:spPr>
          <a:xfrm>
            <a:off x="9284410" y="6595533"/>
            <a:ext cx="403577" cy="2624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fld id="{60C665F6-A368-0244-9083-87911717A49B}" type="slidenum">
              <a:rPr lang="fr-FR" smtClean="0"/>
              <a:pPr/>
              <a:t>‹N›</a:t>
            </a:fld>
            <a:endParaRPr lang="fr-FR"/>
          </a:p>
        </p:txBody>
      </p:sp>
      <p:cxnSp>
        <p:nvCxnSpPr>
          <p:cNvPr id="18" name="Connecteur droit 17"/>
          <p:cNvCxnSpPr/>
          <p:nvPr userDrawn="1"/>
        </p:nvCxnSpPr>
        <p:spPr bwMode="auto">
          <a:xfrm rot="5400000">
            <a:off x="9252414" y="6704343"/>
            <a:ext cx="153195" cy="1720"/>
          </a:xfrm>
          <a:prstGeom prst="line">
            <a:avLst/>
          </a:prstGeom>
          <a:solidFill>
            <a:schemeClr val="accent1"/>
          </a:solidFill>
          <a:ln w="9525" cap="flat" cmpd="sng" algn="ctr">
            <a:solidFill>
              <a:srgbClr val="153059"/>
            </a:solidFill>
            <a:prstDash val="solid"/>
            <a:round/>
            <a:headEnd type="none" w="med" len="med"/>
            <a:tailEnd type="none" w="med" len="med"/>
          </a:ln>
          <a:effectLst/>
        </p:spPr>
      </p:cxnSp>
    </p:spTree>
    <p:extLst>
      <p:ext uri="{BB962C8B-B14F-4D97-AF65-F5344CB8AC3E}">
        <p14:creationId xmlns:p14="http://schemas.microsoft.com/office/powerpoint/2010/main" val="1469242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apitolo">
    <p:spTree>
      <p:nvGrpSpPr>
        <p:cNvPr id="1" name=""/>
        <p:cNvGrpSpPr/>
        <p:nvPr/>
      </p:nvGrpSpPr>
      <p:grpSpPr>
        <a:xfrm>
          <a:off x="0" y="0"/>
          <a:ext cx="0" cy="0"/>
          <a:chOff x="0" y="0"/>
          <a:chExt cx="0" cy="0"/>
        </a:xfrm>
      </p:grpSpPr>
      <p:sp>
        <p:nvSpPr>
          <p:cNvPr id="19" name="Rectangle 18"/>
          <p:cNvSpPr/>
          <p:nvPr userDrawn="1"/>
        </p:nvSpPr>
        <p:spPr bwMode="auto">
          <a:xfrm>
            <a:off x="247650" y="228600"/>
            <a:ext cx="9410700" cy="6324600"/>
          </a:xfrm>
          <a:prstGeom prst="rect">
            <a:avLst/>
          </a:prstGeom>
          <a:solidFill>
            <a:srgbClr val="007DA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800" b="1" i="0" u="none" strike="noStrike" cap="none" normalizeH="0" baseline="0" dirty="0">
              <a:ln>
                <a:noFill/>
              </a:ln>
              <a:solidFill>
                <a:schemeClr val="tx1"/>
              </a:solidFill>
              <a:effectLst/>
              <a:latin typeface="Arial" charset="0"/>
            </a:endParaRPr>
          </a:p>
        </p:txBody>
      </p:sp>
      <p:sp>
        <p:nvSpPr>
          <p:cNvPr id="11" name="Segnaposto testo 2"/>
          <p:cNvSpPr>
            <a:spLocks noGrp="1"/>
          </p:cNvSpPr>
          <p:nvPr>
            <p:ph type="body" idx="1"/>
          </p:nvPr>
        </p:nvSpPr>
        <p:spPr>
          <a:xfrm>
            <a:off x="774698" y="2081213"/>
            <a:ext cx="6311902" cy="1500187"/>
          </a:xfrm>
        </p:spPr>
        <p:txBody>
          <a:bodyPr anchor="b"/>
          <a:lstStyle>
            <a:lvl1pPr marL="0" indent="0">
              <a:buNone/>
              <a:defRPr sz="3600" cap="none">
                <a:solidFill>
                  <a:schemeClr val="bg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dirty="0"/>
              <a:t>Fare clic per modificare stili del testo dello schema</a:t>
            </a:r>
          </a:p>
        </p:txBody>
      </p:sp>
      <p:sp>
        <p:nvSpPr>
          <p:cNvPr id="6" name="Rectangle 4"/>
          <p:cNvSpPr>
            <a:spLocks noGrp="1" noChangeArrowheads="1"/>
          </p:cNvSpPr>
          <p:nvPr>
            <p:ph type="ftr" sz="quarter" idx="3"/>
          </p:nvPr>
        </p:nvSpPr>
        <p:spPr bwMode="auto">
          <a:xfrm>
            <a:off x="247650" y="6597651"/>
            <a:ext cx="8915400" cy="2603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800" b="0">
                <a:solidFill>
                  <a:srgbClr val="153059"/>
                </a:solidFill>
                <a:latin typeface="Arial" pitchFamily="34" charset="0"/>
                <a:ea typeface="+mn-ea"/>
                <a:cs typeface="+mn-cs"/>
              </a:defRPr>
            </a:lvl1pPr>
          </a:lstStyle>
          <a:p>
            <a:pPr>
              <a:lnSpc>
                <a:spcPct val="90000"/>
              </a:lnSpc>
            </a:pPr>
            <a:r>
              <a:rPr lang="it-IT" b="1"/>
              <a:t>FONDO PERSEO SIRIO Iscritto al n. 164 dell’Albo COVIP Sede legale: via degli Scialoja, 3 - 00196 Roma</a:t>
            </a:r>
            <a:endParaRPr lang="it-IT" dirty="0"/>
          </a:p>
        </p:txBody>
      </p:sp>
      <p:sp>
        <p:nvSpPr>
          <p:cNvPr id="8" name="Espace réservé du numéro de diapositive 14"/>
          <p:cNvSpPr>
            <a:spLocks noGrp="1"/>
          </p:cNvSpPr>
          <p:nvPr>
            <p:ph type="sldNum" sz="quarter" idx="4"/>
          </p:nvPr>
        </p:nvSpPr>
        <p:spPr>
          <a:xfrm>
            <a:off x="9284410" y="6595533"/>
            <a:ext cx="403577" cy="2624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fld id="{60C665F6-A368-0244-9083-87911717A49B}" type="slidenum">
              <a:rPr lang="fr-FR" smtClean="0"/>
              <a:pPr/>
              <a:t>‹N›</a:t>
            </a:fld>
            <a:endParaRPr lang="fr-FR"/>
          </a:p>
        </p:txBody>
      </p:sp>
      <p:sp>
        <p:nvSpPr>
          <p:cNvPr id="9" name="Titre 8"/>
          <p:cNvSpPr>
            <a:spLocks noGrp="1"/>
          </p:cNvSpPr>
          <p:nvPr>
            <p:ph type="title"/>
          </p:nvPr>
        </p:nvSpPr>
        <p:spPr>
          <a:xfrm>
            <a:off x="770465" y="3935412"/>
            <a:ext cx="8585200" cy="865188"/>
          </a:xfrm>
        </p:spPr>
        <p:txBody>
          <a:bodyPr anchor="t" anchorCtr="0"/>
          <a:lstStyle>
            <a:lvl1pPr marL="514350" indent="-514350">
              <a:buFont typeface="Arial"/>
              <a:buNone/>
              <a:defRPr sz="2800" b="0">
                <a:solidFill>
                  <a:srgbClr val="FFFFFF"/>
                </a:solidFill>
              </a:defRPr>
            </a:lvl1pPr>
          </a:lstStyle>
          <a:p>
            <a:r>
              <a:rPr lang="it-IT" dirty="0" err="1"/>
              <a:t>Cliquez</a:t>
            </a:r>
            <a:r>
              <a:rPr lang="it-IT" dirty="0"/>
              <a:t> </a:t>
            </a:r>
            <a:r>
              <a:rPr lang="it-IT" dirty="0" err="1"/>
              <a:t>et</a:t>
            </a:r>
            <a:r>
              <a:rPr lang="it-IT" dirty="0"/>
              <a:t> </a:t>
            </a:r>
            <a:r>
              <a:rPr lang="it-IT" dirty="0" err="1"/>
              <a:t>modifiez</a:t>
            </a:r>
            <a:r>
              <a:rPr lang="it-IT" dirty="0"/>
              <a:t> le </a:t>
            </a:r>
            <a:r>
              <a:rPr lang="it-IT" dirty="0" err="1"/>
              <a:t>titre</a:t>
            </a:r>
            <a:endParaRPr lang="fr-FR" dirty="0"/>
          </a:p>
        </p:txBody>
      </p:sp>
      <p:sp>
        <p:nvSpPr>
          <p:cNvPr id="10" name="Ellipse 9"/>
          <p:cNvSpPr/>
          <p:nvPr userDrawn="1"/>
        </p:nvSpPr>
        <p:spPr bwMode="auto">
          <a:xfrm>
            <a:off x="838200" y="1371600"/>
            <a:ext cx="838200" cy="838200"/>
          </a:xfrm>
          <a:prstGeom prst="ellipse">
            <a:avLst/>
          </a:prstGeom>
          <a:noFill/>
          <a:ln w="25400" cap="flat" cmpd="sng" algn="ctr">
            <a:solidFill>
              <a:srgbClr val="FFFFFF"/>
            </a:solidFill>
            <a:prstDash val="solid"/>
            <a:round/>
            <a:headEnd type="none" w="med" len="med"/>
            <a:tailEnd type="none" w="med" len="med"/>
          </a:ln>
          <a:effectLst/>
        </p:spPr>
        <p:txBody>
          <a:bodyPr vert="horz" wrap="square" lIns="91440" tIns="0" rIns="9144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800" b="1" i="0" u="none" strike="noStrike" cap="none" normalizeH="0" baseline="0">
              <a:ln>
                <a:noFill/>
              </a:ln>
              <a:solidFill>
                <a:schemeClr val="tx1"/>
              </a:solidFill>
              <a:effectLst/>
              <a:latin typeface="Arial" charset="0"/>
            </a:endParaRPr>
          </a:p>
        </p:txBody>
      </p:sp>
      <p:cxnSp>
        <p:nvCxnSpPr>
          <p:cNvPr id="17" name="Connecteur droit 16"/>
          <p:cNvCxnSpPr/>
          <p:nvPr userDrawn="1"/>
        </p:nvCxnSpPr>
        <p:spPr bwMode="auto">
          <a:xfrm>
            <a:off x="876300" y="3746500"/>
            <a:ext cx="838200" cy="1588"/>
          </a:xfrm>
          <a:prstGeom prst="line">
            <a:avLst/>
          </a:prstGeom>
          <a:solidFill>
            <a:schemeClr val="accent1"/>
          </a:solidFill>
          <a:ln w="9525" cap="flat" cmpd="sng" algn="ctr">
            <a:solidFill>
              <a:schemeClr val="bg1"/>
            </a:solidFill>
            <a:prstDash val="solid"/>
            <a:round/>
            <a:headEnd type="none" w="med" len="med"/>
            <a:tailEnd type="none" w="med" len="med"/>
          </a:ln>
          <a:effectLst/>
        </p:spPr>
      </p:cxnSp>
      <p:sp>
        <p:nvSpPr>
          <p:cNvPr id="23" name="Espace réservé du texte 22"/>
          <p:cNvSpPr>
            <a:spLocks noGrp="1"/>
          </p:cNvSpPr>
          <p:nvPr>
            <p:ph type="body" sz="quarter" idx="10"/>
          </p:nvPr>
        </p:nvSpPr>
        <p:spPr>
          <a:xfrm>
            <a:off x="889000" y="1320800"/>
            <a:ext cx="762000" cy="914400"/>
          </a:xfrm>
        </p:spPr>
        <p:txBody>
          <a:bodyPr anchor="ctr"/>
          <a:lstStyle>
            <a:lvl1pPr algn="ctr">
              <a:buFontTx/>
              <a:buNone/>
              <a:defRPr sz="2400">
                <a:solidFill>
                  <a:srgbClr val="FFFFFF"/>
                </a:solidFill>
              </a:defRPr>
            </a:lvl1pPr>
          </a:lstStyle>
          <a:p>
            <a:pPr lvl="0"/>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12" name="Rectangle 4"/>
          <p:cNvSpPr>
            <a:spLocks noGrp="1" noChangeArrowheads="1"/>
          </p:cNvSpPr>
          <p:nvPr>
            <p:ph type="ftr" sz="quarter" idx="3"/>
          </p:nvPr>
        </p:nvSpPr>
        <p:spPr bwMode="auto">
          <a:xfrm>
            <a:off x="247650" y="6597651"/>
            <a:ext cx="8915400" cy="2603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800" b="0">
                <a:solidFill>
                  <a:srgbClr val="153059"/>
                </a:solidFill>
                <a:latin typeface="Arial" pitchFamily="34" charset="0"/>
                <a:ea typeface="+mn-ea"/>
                <a:cs typeface="+mn-cs"/>
              </a:defRPr>
            </a:lvl1pPr>
          </a:lstStyle>
          <a:p>
            <a:pPr>
              <a:lnSpc>
                <a:spcPct val="90000"/>
              </a:lnSpc>
            </a:pPr>
            <a:r>
              <a:rPr lang="it-IT" b="1"/>
              <a:t>FONDO PERSEO SIRIO Iscritto al n. 164 dell’Albo COVIP Sede legale: via degli Scialoja, 3 - 00196 Roma</a:t>
            </a:r>
            <a:endParaRPr lang="it-IT" dirty="0"/>
          </a:p>
        </p:txBody>
      </p:sp>
      <p:sp>
        <p:nvSpPr>
          <p:cNvPr id="14" name="Espace réservé du numéro de diapositive 14"/>
          <p:cNvSpPr>
            <a:spLocks noGrp="1"/>
          </p:cNvSpPr>
          <p:nvPr>
            <p:ph type="sldNum" sz="quarter" idx="4"/>
          </p:nvPr>
        </p:nvSpPr>
        <p:spPr>
          <a:xfrm>
            <a:off x="9284410" y="6595533"/>
            <a:ext cx="403577" cy="2624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fld id="{60C665F6-A368-0244-9083-87911717A49B}" type="slidenum">
              <a:rPr lang="fr-FR" smtClean="0"/>
              <a:pPr/>
              <a:t>‹N›</a:t>
            </a:fld>
            <a:endParaRPr lang="fr-FR"/>
          </a:p>
        </p:txBody>
      </p:sp>
    </p:spTree>
    <p:extLst>
      <p:ext uri="{BB962C8B-B14F-4D97-AF65-F5344CB8AC3E}">
        <p14:creationId xmlns:p14="http://schemas.microsoft.com/office/powerpoint/2010/main" val="302671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271732" y="1196979"/>
            <a:ext cx="4598723" cy="5111751"/>
          </a:xfrm>
        </p:spPr>
        <p:txBody>
          <a:bodyPr/>
          <a:lstStyle>
            <a:lvl1pPr>
              <a:buFont typeface="Wingdings" pitchFamily="2" charset="2"/>
              <a:buChar char="ü"/>
              <a:defRPr sz="2800"/>
            </a:lvl1pPr>
            <a:lvl2pPr>
              <a:buFont typeface="Wingdings" pitchFamily="2" charset="2"/>
              <a:buChar char="ü"/>
              <a:defRPr sz="2400"/>
            </a:lvl2pPr>
            <a:lvl3pPr>
              <a:buFont typeface="Wingdings" pitchFamily="2" charset="2"/>
              <a:buChar char="ü"/>
              <a:defRPr sz="2000"/>
            </a:lvl3pPr>
            <a:lvl4pPr>
              <a:buFont typeface="Wingdings" pitchFamily="2" charset="2"/>
              <a:buChar char="ü"/>
              <a:defRPr sz="1800"/>
            </a:lvl4pPr>
            <a:lvl5pPr>
              <a:buFont typeface="Wingdings" pitchFamily="2" charset="2"/>
              <a:buChar char="ü"/>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5035554" y="1196979"/>
            <a:ext cx="4598723" cy="5111751"/>
          </a:xfrm>
        </p:spPr>
        <p:txBody>
          <a:bodyPr/>
          <a:lstStyle>
            <a:lvl1pPr>
              <a:buFont typeface="Wingdings" pitchFamily="2" charset="2"/>
              <a:buChar char="ü"/>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8" name="Rectangle 4"/>
          <p:cNvSpPr>
            <a:spLocks noGrp="1" noChangeArrowheads="1"/>
          </p:cNvSpPr>
          <p:nvPr>
            <p:ph type="ftr" sz="quarter" idx="3"/>
          </p:nvPr>
        </p:nvSpPr>
        <p:spPr bwMode="auto">
          <a:xfrm>
            <a:off x="247650" y="6597651"/>
            <a:ext cx="8915400" cy="2603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800" b="0">
                <a:solidFill>
                  <a:srgbClr val="000000"/>
                </a:solidFill>
                <a:latin typeface="Arial" pitchFamily="34" charset="0"/>
                <a:ea typeface="+mn-ea"/>
                <a:cs typeface="+mn-cs"/>
              </a:defRPr>
            </a:lvl1pPr>
          </a:lstStyle>
          <a:p>
            <a:pPr>
              <a:lnSpc>
                <a:spcPct val="90000"/>
              </a:lnSpc>
            </a:pPr>
            <a:r>
              <a:rPr lang="it-IT" b="1"/>
              <a:t>FONDO PERSEO SIRIO Iscritto al n. 164 dell’Albo COVIP Sede legale: via degli Scialoja, 3 - 00196 Roma</a:t>
            </a:r>
            <a:endParaRPr lang="it-IT" dirty="0"/>
          </a:p>
        </p:txBody>
      </p:sp>
      <p:sp>
        <p:nvSpPr>
          <p:cNvPr id="10" name="Espace réservé du numéro de diapositive 14"/>
          <p:cNvSpPr>
            <a:spLocks noGrp="1"/>
          </p:cNvSpPr>
          <p:nvPr>
            <p:ph type="sldNum" sz="quarter" idx="4"/>
          </p:nvPr>
        </p:nvSpPr>
        <p:spPr>
          <a:xfrm>
            <a:off x="9284410" y="6595533"/>
            <a:ext cx="403577" cy="2624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fontAlgn="base">
              <a:lnSpc>
                <a:spcPct val="90000"/>
              </a:lnSpc>
              <a:spcBef>
                <a:spcPct val="0"/>
              </a:spcBef>
              <a:spcAft>
                <a:spcPct val="0"/>
              </a:spcAft>
              <a:defRPr lang="fr-FR" sz="800" b="1" kern="1200" smtClean="0">
                <a:solidFill>
                  <a:srgbClr val="000000"/>
                </a:solidFill>
                <a:latin typeface="Arial" pitchFamily="34" charset="0"/>
                <a:ea typeface="+mn-ea"/>
                <a:cs typeface="+mn-cs"/>
              </a:defRPr>
            </a:lvl1pPr>
          </a:lstStyle>
          <a:p>
            <a:fld id="{60C665F6-A368-0244-9083-87911717A49B}" type="slidenum">
              <a:rPr lang="fr-FR" smtClean="0"/>
              <a:pPr/>
              <a:t>‹N›</a:t>
            </a:fld>
            <a:endParaRPr lang="fr-FR"/>
          </a:p>
        </p:txBody>
      </p:sp>
    </p:spTree>
    <p:extLst>
      <p:ext uri="{BB962C8B-B14F-4D97-AF65-F5344CB8AC3E}">
        <p14:creationId xmlns:p14="http://schemas.microsoft.com/office/powerpoint/2010/main" val="389618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1155700" y="85997"/>
            <a:ext cx="7954171" cy="750715"/>
          </a:xfrm>
        </p:spPr>
        <p:txBody>
          <a:bodyPr/>
          <a:lstStyle>
            <a:lvl1pPr>
              <a:defRPr/>
            </a:lvl1pPr>
          </a:lstStyle>
          <a:p>
            <a:r>
              <a:rPr lang="it-IT"/>
              <a:t>Fare clic per modificare lo stile del titolo</a:t>
            </a:r>
            <a:endParaRPr lang="it-IT" dirty="0"/>
          </a:p>
        </p:txBody>
      </p:sp>
      <p:sp>
        <p:nvSpPr>
          <p:cNvPr id="3" name="Segnaposto testo 2"/>
          <p:cNvSpPr>
            <a:spLocks noGrp="1"/>
          </p:cNvSpPr>
          <p:nvPr>
            <p:ph type="body" idx="1"/>
          </p:nvPr>
        </p:nvSpPr>
        <p:spPr>
          <a:xfrm>
            <a:off x="495302" y="1535114"/>
            <a:ext cx="4376870"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95302"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5032115" y="1535114"/>
            <a:ext cx="4378590"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0" name="Rectangle 4"/>
          <p:cNvSpPr>
            <a:spLocks noGrp="1" noChangeArrowheads="1"/>
          </p:cNvSpPr>
          <p:nvPr>
            <p:ph type="ftr" sz="quarter" idx="10"/>
          </p:nvPr>
        </p:nvSpPr>
        <p:spPr bwMode="auto">
          <a:xfrm>
            <a:off x="247650" y="6597651"/>
            <a:ext cx="8915400" cy="2603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800" b="0">
                <a:solidFill>
                  <a:srgbClr val="000000"/>
                </a:solidFill>
                <a:latin typeface="Arial" pitchFamily="34" charset="0"/>
                <a:ea typeface="+mn-ea"/>
                <a:cs typeface="+mn-cs"/>
              </a:defRPr>
            </a:lvl1pPr>
          </a:lstStyle>
          <a:p>
            <a:pPr>
              <a:lnSpc>
                <a:spcPct val="90000"/>
              </a:lnSpc>
            </a:pPr>
            <a:r>
              <a:rPr lang="it-IT" b="1"/>
              <a:t>FONDO PERSEO SIRIO Iscritto al n. 164 dell’Albo COVIP Sede legale: via degli Scialoja, 3 - 00196 Roma</a:t>
            </a:r>
            <a:endParaRPr lang="it-IT" dirty="0"/>
          </a:p>
        </p:txBody>
      </p:sp>
      <p:sp>
        <p:nvSpPr>
          <p:cNvPr id="12" name="Espace réservé du numéro de diapositive 14"/>
          <p:cNvSpPr>
            <a:spLocks noGrp="1"/>
          </p:cNvSpPr>
          <p:nvPr>
            <p:ph type="sldNum" sz="quarter" idx="11"/>
          </p:nvPr>
        </p:nvSpPr>
        <p:spPr>
          <a:xfrm>
            <a:off x="9284410" y="6595533"/>
            <a:ext cx="403577" cy="2624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fontAlgn="base">
              <a:lnSpc>
                <a:spcPct val="90000"/>
              </a:lnSpc>
              <a:spcBef>
                <a:spcPct val="0"/>
              </a:spcBef>
              <a:spcAft>
                <a:spcPct val="0"/>
              </a:spcAft>
              <a:defRPr lang="fr-FR" sz="800" b="1" kern="1200" smtClean="0">
                <a:solidFill>
                  <a:srgbClr val="000000"/>
                </a:solidFill>
                <a:latin typeface="Arial" pitchFamily="34" charset="0"/>
                <a:ea typeface="+mn-ea"/>
                <a:cs typeface="+mn-cs"/>
              </a:defRPr>
            </a:lvl1pPr>
          </a:lstStyle>
          <a:p>
            <a:fld id="{60C665F6-A368-0244-9083-87911717A49B}" type="slidenum">
              <a:rPr lang="fr-FR" smtClean="0"/>
              <a:pPr/>
              <a:t>‹N›</a:t>
            </a:fld>
            <a:endParaRPr lang="fr-FR"/>
          </a:p>
        </p:txBody>
      </p:sp>
    </p:spTree>
    <p:extLst>
      <p:ext uri="{BB962C8B-B14F-4D97-AF65-F5344CB8AC3E}">
        <p14:creationId xmlns:p14="http://schemas.microsoft.com/office/powerpoint/2010/main" val="131647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6" name="Rectangle 4"/>
          <p:cNvSpPr>
            <a:spLocks noGrp="1" noChangeArrowheads="1"/>
          </p:cNvSpPr>
          <p:nvPr>
            <p:ph type="ftr" sz="quarter" idx="3"/>
          </p:nvPr>
        </p:nvSpPr>
        <p:spPr bwMode="auto">
          <a:xfrm>
            <a:off x="247650" y="6597651"/>
            <a:ext cx="8915400" cy="2603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800" b="0">
                <a:solidFill>
                  <a:srgbClr val="153059"/>
                </a:solidFill>
                <a:latin typeface="Arial" pitchFamily="34" charset="0"/>
                <a:ea typeface="+mn-ea"/>
                <a:cs typeface="+mn-cs"/>
              </a:defRPr>
            </a:lvl1pPr>
          </a:lstStyle>
          <a:p>
            <a:pPr>
              <a:lnSpc>
                <a:spcPct val="90000"/>
              </a:lnSpc>
            </a:pPr>
            <a:r>
              <a:rPr lang="it-IT" b="1"/>
              <a:t>FONDO PERSEO SIRIO Iscritto al n. 164 dell’Albo COVIP Sede legale: via degli Scialoja, 3 - 00196 Roma</a:t>
            </a:r>
            <a:endParaRPr lang="it-IT" dirty="0"/>
          </a:p>
        </p:txBody>
      </p:sp>
      <p:sp>
        <p:nvSpPr>
          <p:cNvPr id="8" name="Espace réservé du numéro de diapositive 14"/>
          <p:cNvSpPr>
            <a:spLocks noGrp="1"/>
          </p:cNvSpPr>
          <p:nvPr>
            <p:ph type="sldNum" sz="quarter" idx="4"/>
          </p:nvPr>
        </p:nvSpPr>
        <p:spPr>
          <a:xfrm>
            <a:off x="9284410" y="6595533"/>
            <a:ext cx="403577" cy="2624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fld id="{60C665F6-A368-0244-9083-87911717A49B}" type="slidenum">
              <a:rPr lang="fr-FR" smtClean="0"/>
              <a:pPr/>
              <a:t>‹N›</a:t>
            </a:fld>
            <a:endParaRPr lang="fr-FR"/>
          </a:p>
        </p:txBody>
      </p:sp>
    </p:spTree>
    <p:extLst>
      <p:ext uri="{BB962C8B-B14F-4D97-AF65-F5344CB8AC3E}">
        <p14:creationId xmlns:p14="http://schemas.microsoft.com/office/powerpoint/2010/main" val="4277075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273447" y="1371600"/>
            <a:ext cx="9362546" cy="493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1887236" name="Rectangle 4"/>
          <p:cNvSpPr>
            <a:spLocks noGrp="1" noChangeArrowheads="1"/>
          </p:cNvSpPr>
          <p:nvPr>
            <p:ph type="ftr" sz="quarter" idx="3"/>
          </p:nvPr>
        </p:nvSpPr>
        <p:spPr bwMode="auto">
          <a:xfrm>
            <a:off x="247650" y="6597651"/>
            <a:ext cx="8915400" cy="2603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800" b="0">
                <a:solidFill>
                  <a:srgbClr val="153059"/>
                </a:solidFill>
                <a:latin typeface="Arial" pitchFamily="34" charset="0"/>
                <a:ea typeface="+mn-ea"/>
                <a:cs typeface="+mn-cs"/>
              </a:defRPr>
            </a:lvl1pPr>
          </a:lstStyle>
          <a:p>
            <a:pPr>
              <a:lnSpc>
                <a:spcPct val="90000"/>
              </a:lnSpc>
            </a:pPr>
            <a:r>
              <a:rPr lang="it-IT" b="1"/>
              <a:t>FONDO PERSEO SIRIO Iscritto al n. 164 dell’Albo COVIP Sede legale: via degli Scialoja, 3 - 00196 Roma</a:t>
            </a:r>
            <a:endParaRPr lang="it-IT" dirty="0"/>
          </a:p>
        </p:txBody>
      </p:sp>
      <p:sp>
        <p:nvSpPr>
          <p:cNvPr id="1030" name="Rectangle 6"/>
          <p:cNvSpPr>
            <a:spLocks noGrp="1" noChangeArrowheads="1"/>
          </p:cNvSpPr>
          <p:nvPr>
            <p:ph type="title"/>
          </p:nvPr>
        </p:nvSpPr>
        <p:spPr bwMode="auto">
          <a:xfrm>
            <a:off x="304800" y="1"/>
            <a:ext cx="9353550"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it-IT" dirty="0"/>
              <a:t>Fare clic per modificare lo stile del titolo</a:t>
            </a:r>
          </a:p>
        </p:txBody>
      </p:sp>
      <p:sp>
        <p:nvSpPr>
          <p:cNvPr id="15" name="Espace réservé du numéro de diapositive 14"/>
          <p:cNvSpPr>
            <a:spLocks noGrp="1"/>
          </p:cNvSpPr>
          <p:nvPr>
            <p:ph type="sldNum" sz="quarter" idx="4"/>
          </p:nvPr>
        </p:nvSpPr>
        <p:spPr>
          <a:xfrm>
            <a:off x="9284410" y="6595533"/>
            <a:ext cx="403577" cy="2624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fld id="{60C665F6-A368-0244-9083-87911717A49B}" type="slidenum">
              <a:rPr lang="fr-FR" smtClean="0"/>
              <a:pPr/>
              <a:t>‹N›</a:t>
            </a:fld>
            <a:endParaRPr lang="fr-FR"/>
          </a:p>
        </p:txBody>
      </p:sp>
      <p:cxnSp>
        <p:nvCxnSpPr>
          <p:cNvPr id="13" name="Connecteur droit 12"/>
          <p:cNvCxnSpPr/>
          <p:nvPr userDrawn="1"/>
        </p:nvCxnSpPr>
        <p:spPr bwMode="auto">
          <a:xfrm rot="5400000">
            <a:off x="9252414" y="6704343"/>
            <a:ext cx="153195" cy="1720"/>
          </a:xfrm>
          <a:prstGeom prst="line">
            <a:avLst/>
          </a:prstGeom>
          <a:solidFill>
            <a:schemeClr val="accent1"/>
          </a:solidFill>
          <a:ln w="9525" cap="flat" cmpd="sng" algn="ctr">
            <a:solidFill>
              <a:srgbClr val="153059"/>
            </a:solidFill>
            <a:prstDash val="solid"/>
            <a:round/>
            <a:headEnd type="none" w="med" len="med"/>
            <a:tailEnd type="none" w="med" len="med"/>
          </a:ln>
          <a:effectLst/>
        </p:spPr>
      </p:cxnSp>
      <p:pic>
        <p:nvPicPr>
          <p:cNvPr id="8" name="Immagine 9"/>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412557" y="190500"/>
            <a:ext cx="1251858" cy="612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6072" r:id="rId1"/>
    <p:sldLayoutId id="2147486003" r:id="rId2"/>
    <p:sldLayoutId id="2147486096" r:id="rId3"/>
    <p:sldLayoutId id="2147486004" r:id="rId4"/>
    <p:sldLayoutId id="2147486095" r:id="rId5"/>
    <p:sldLayoutId id="2147486005" r:id="rId6"/>
    <p:sldLayoutId id="2147486006" r:id="rId7"/>
    <p:sldLayoutId id="2147486007" r:id="rId8"/>
    <p:sldLayoutId id="2147486008" r:id="rId9"/>
    <p:sldLayoutId id="2147486009" r:id="rId10"/>
    <p:sldLayoutId id="2147486011" r:id="rId11"/>
    <p:sldLayoutId id="2147486013" r:id="rId12"/>
  </p:sldLayoutIdLst>
  <p:hf hdr="0" dt="0"/>
  <p:txStyles>
    <p:titleStyle>
      <a:lvl1pPr algn="l" rtl="0" eaLnBrk="0" fontAlgn="base" hangingPunct="0">
        <a:lnSpc>
          <a:spcPct val="90000"/>
        </a:lnSpc>
        <a:spcBef>
          <a:spcPct val="0"/>
        </a:spcBef>
        <a:spcAft>
          <a:spcPct val="0"/>
        </a:spcAft>
        <a:defRPr sz="2800" b="1">
          <a:solidFill>
            <a:srgbClr val="2D87AD"/>
          </a:solidFill>
          <a:latin typeface="+mj-lt"/>
          <a:ea typeface="ＭＳ Ｐゴシック" charset="0"/>
          <a:cs typeface="ＭＳ Ｐゴシック" charset="0"/>
        </a:defRPr>
      </a:lvl1pPr>
      <a:lvl2pPr algn="l" rtl="0" eaLnBrk="0" fontAlgn="base" hangingPunct="0">
        <a:lnSpc>
          <a:spcPct val="90000"/>
        </a:lnSpc>
        <a:spcBef>
          <a:spcPct val="0"/>
        </a:spcBef>
        <a:spcAft>
          <a:spcPct val="0"/>
        </a:spcAft>
        <a:defRPr sz="3000" b="1">
          <a:solidFill>
            <a:srgbClr val="2D87AD"/>
          </a:solidFill>
          <a:latin typeface="Arial" charset="0"/>
          <a:ea typeface="ＭＳ Ｐゴシック" charset="0"/>
          <a:cs typeface="ＭＳ Ｐゴシック" charset="0"/>
        </a:defRPr>
      </a:lvl2pPr>
      <a:lvl3pPr algn="l" rtl="0" eaLnBrk="0" fontAlgn="base" hangingPunct="0">
        <a:lnSpc>
          <a:spcPct val="90000"/>
        </a:lnSpc>
        <a:spcBef>
          <a:spcPct val="0"/>
        </a:spcBef>
        <a:spcAft>
          <a:spcPct val="0"/>
        </a:spcAft>
        <a:defRPr sz="3000" b="1">
          <a:solidFill>
            <a:srgbClr val="2D87AD"/>
          </a:solidFill>
          <a:latin typeface="Arial" charset="0"/>
          <a:ea typeface="ＭＳ Ｐゴシック" charset="0"/>
          <a:cs typeface="ＭＳ Ｐゴシック" charset="0"/>
        </a:defRPr>
      </a:lvl3pPr>
      <a:lvl4pPr algn="l" rtl="0" eaLnBrk="0" fontAlgn="base" hangingPunct="0">
        <a:lnSpc>
          <a:spcPct val="90000"/>
        </a:lnSpc>
        <a:spcBef>
          <a:spcPct val="0"/>
        </a:spcBef>
        <a:spcAft>
          <a:spcPct val="0"/>
        </a:spcAft>
        <a:defRPr sz="3000" b="1">
          <a:solidFill>
            <a:srgbClr val="2D87AD"/>
          </a:solidFill>
          <a:latin typeface="Arial" charset="0"/>
          <a:ea typeface="ＭＳ Ｐゴシック" charset="0"/>
          <a:cs typeface="ＭＳ Ｐゴシック" charset="0"/>
        </a:defRPr>
      </a:lvl4pPr>
      <a:lvl5pPr algn="l" rtl="0" eaLnBrk="0" fontAlgn="base" hangingPunct="0">
        <a:lnSpc>
          <a:spcPct val="90000"/>
        </a:lnSpc>
        <a:spcBef>
          <a:spcPct val="0"/>
        </a:spcBef>
        <a:spcAft>
          <a:spcPct val="0"/>
        </a:spcAft>
        <a:defRPr sz="3000" b="1">
          <a:solidFill>
            <a:srgbClr val="2D87AD"/>
          </a:solidFill>
          <a:latin typeface="Arial" charset="0"/>
          <a:ea typeface="ＭＳ Ｐゴシック" charset="0"/>
          <a:cs typeface="ＭＳ Ｐゴシック" charset="0"/>
        </a:defRPr>
      </a:lvl5pPr>
      <a:lvl6pPr marL="457200" algn="l" rtl="0" eaLnBrk="1" fontAlgn="base" hangingPunct="1">
        <a:lnSpc>
          <a:spcPct val="90000"/>
        </a:lnSpc>
        <a:spcBef>
          <a:spcPct val="0"/>
        </a:spcBef>
        <a:spcAft>
          <a:spcPct val="0"/>
        </a:spcAft>
        <a:defRPr sz="3000" b="1">
          <a:solidFill>
            <a:srgbClr val="023B6A"/>
          </a:solidFill>
          <a:latin typeface="Arial" charset="0"/>
        </a:defRPr>
      </a:lvl6pPr>
      <a:lvl7pPr marL="914400" algn="l" rtl="0" eaLnBrk="1" fontAlgn="base" hangingPunct="1">
        <a:lnSpc>
          <a:spcPct val="90000"/>
        </a:lnSpc>
        <a:spcBef>
          <a:spcPct val="0"/>
        </a:spcBef>
        <a:spcAft>
          <a:spcPct val="0"/>
        </a:spcAft>
        <a:defRPr sz="3000" b="1">
          <a:solidFill>
            <a:srgbClr val="023B6A"/>
          </a:solidFill>
          <a:latin typeface="Arial" charset="0"/>
        </a:defRPr>
      </a:lvl7pPr>
      <a:lvl8pPr marL="1371600" algn="l" rtl="0" eaLnBrk="1" fontAlgn="base" hangingPunct="1">
        <a:lnSpc>
          <a:spcPct val="90000"/>
        </a:lnSpc>
        <a:spcBef>
          <a:spcPct val="0"/>
        </a:spcBef>
        <a:spcAft>
          <a:spcPct val="0"/>
        </a:spcAft>
        <a:defRPr sz="3000" b="1">
          <a:solidFill>
            <a:srgbClr val="023B6A"/>
          </a:solidFill>
          <a:latin typeface="Arial" charset="0"/>
        </a:defRPr>
      </a:lvl8pPr>
      <a:lvl9pPr marL="1828800" algn="l" rtl="0" eaLnBrk="1" fontAlgn="base" hangingPunct="1">
        <a:lnSpc>
          <a:spcPct val="90000"/>
        </a:lnSpc>
        <a:spcBef>
          <a:spcPct val="0"/>
        </a:spcBef>
        <a:spcAft>
          <a:spcPct val="0"/>
        </a:spcAft>
        <a:defRPr sz="3000" b="1">
          <a:solidFill>
            <a:srgbClr val="023B6A"/>
          </a:solidFill>
          <a:latin typeface="Arial" charset="0"/>
        </a:defRPr>
      </a:lvl9pPr>
    </p:titleStyle>
    <p:bodyStyle>
      <a:lvl1pPr marL="268288" indent="-268288" algn="l" rtl="0" eaLnBrk="0" fontAlgn="base" hangingPunct="0">
        <a:spcBef>
          <a:spcPct val="100000"/>
        </a:spcBef>
        <a:spcAft>
          <a:spcPct val="0"/>
        </a:spcAft>
        <a:buClr>
          <a:srgbClr val="7EAC58"/>
        </a:buClr>
        <a:buFontTx/>
        <a:buNone/>
        <a:defRPr sz="2000" b="1">
          <a:solidFill>
            <a:srgbClr val="153059"/>
          </a:solidFill>
          <a:latin typeface="+mn-lt"/>
          <a:ea typeface="ＭＳ Ｐゴシック" charset="0"/>
          <a:cs typeface="ＭＳ Ｐゴシック" charset="0"/>
        </a:defRPr>
      </a:lvl1pPr>
      <a:lvl2pPr marL="711200" indent="-263525" algn="l" rtl="0" eaLnBrk="0" fontAlgn="base" hangingPunct="0">
        <a:spcBef>
          <a:spcPct val="20000"/>
        </a:spcBef>
        <a:spcAft>
          <a:spcPct val="0"/>
        </a:spcAft>
        <a:buClr>
          <a:srgbClr val="153059"/>
        </a:buClr>
        <a:buFont typeface="Arial" pitchFamily="34" charset="0"/>
        <a:buChar char="-"/>
        <a:defRPr sz="2000">
          <a:solidFill>
            <a:srgbClr val="153059"/>
          </a:solidFill>
          <a:latin typeface="+mn-lt"/>
          <a:ea typeface="ＭＳ Ｐゴシック" charset="0"/>
        </a:defRPr>
      </a:lvl2pPr>
      <a:lvl3pPr marL="1068388" indent="-173038" algn="l" rtl="0" eaLnBrk="0" fontAlgn="base" hangingPunct="0">
        <a:spcBef>
          <a:spcPct val="20000"/>
        </a:spcBef>
        <a:spcAft>
          <a:spcPct val="0"/>
        </a:spcAft>
        <a:buClr>
          <a:srgbClr val="153059"/>
        </a:buClr>
        <a:buFont typeface="Arial" pitchFamily="34" charset="0"/>
        <a:buChar char="-"/>
        <a:defRPr sz="2000">
          <a:solidFill>
            <a:srgbClr val="153059"/>
          </a:solidFill>
          <a:latin typeface="+mn-lt"/>
          <a:ea typeface="ＭＳ Ｐゴシック" charset="0"/>
        </a:defRPr>
      </a:lvl3pPr>
      <a:lvl4pPr marL="1431925" indent="-184150" algn="l" rtl="0" eaLnBrk="0" fontAlgn="base" hangingPunct="0">
        <a:spcBef>
          <a:spcPct val="20000"/>
        </a:spcBef>
        <a:spcAft>
          <a:spcPct val="0"/>
        </a:spcAft>
        <a:buClr>
          <a:srgbClr val="153059"/>
        </a:buClr>
        <a:buFont typeface="Arial" pitchFamily="34" charset="0"/>
        <a:buChar char="-"/>
        <a:defRPr sz="2000">
          <a:solidFill>
            <a:srgbClr val="153059"/>
          </a:solidFill>
          <a:latin typeface="+mn-lt"/>
          <a:ea typeface="ＭＳ Ｐゴシック" charset="0"/>
        </a:defRPr>
      </a:lvl4pPr>
      <a:lvl5pPr marL="1792288" indent="-171450" algn="l" rtl="0" eaLnBrk="0" fontAlgn="base" hangingPunct="0">
        <a:spcBef>
          <a:spcPct val="20000"/>
        </a:spcBef>
        <a:spcAft>
          <a:spcPct val="0"/>
        </a:spcAft>
        <a:buClr>
          <a:srgbClr val="153059"/>
        </a:buClr>
        <a:buFont typeface="Arial" pitchFamily="34" charset="0"/>
        <a:buChar char="-"/>
        <a:defRPr sz="2000">
          <a:solidFill>
            <a:srgbClr val="153059"/>
          </a:solidFill>
          <a:latin typeface="+mn-lt"/>
          <a:ea typeface="ＭＳ Ｐゴシック" charset="0"/>
        </a:defRPr>
      </a:lvl5pPr>
      <a:lvl6pPr marL="2249488" indent="-171450" algn="l" rtl="0" eaLnBrk="1" fontAlgn="base" hangingPunct="1">
        <a:spcBef>
          <a:spcPct val="20000"/>
        </a:spcBef>
        <a:spcAft>
          <a:spcPct val="0"/>
        </a:spcAft>
        <a:buClr>
          <a:srgbClr val="153059"/>
        </a:buClr>
        <a:buFont typeface="Arial" charset="0"/>
        <a:buChar char="-"/>
        <a:defRPr sz="2400">
          <a:solidFill>
            <a:srgbClr val="153059"/>
          </a:solidFill>
          <a:latin typeface="+mn-lt"/>
        </a:defRPr>
      </a:lvl6pPr>
      <a:lvl7pPr marL="2706688" indent="-171450" algn="l" rtl="0" eaLnBrk="1" fontAlgn="base" hangingPunct="1">
        <a:spcBef>
          <a:spcPct val="20000"/>
        </a:spcBef>
        <a:spcAft>
          <a:spcPct val="0"/>
        </a:spcAft>
        <a:buClr>
          <a:srgbClr val="153059"/>
        </a:buClr>
        <a:buFont typeface="Arial" charset="0"/>
        <a:buChar char="-"/>
        <a:defRPr sz="2400">
          <a:solidFill>
            <a:srgbClr val="153059"/>
          </a:solidFill>
          <a:latin typeface="+mn-lt"/>
        </a:defRPr>
      </a:lvl7pPr>
      <a:lvl8pPr marL="3163888" indent="-171450" algn="l" rtl="0" eaLnBrk="1" fontAlgn="base" hangingPunct="1">
        <a:spcBef>
          <a:spcPct val="20000"/>
        </a:spcBef>
        <a:spcAft>
          <a:spcPct val="0"/>
        </a:spcAft>
        <a:buClr>
          <a:srgbClr val="153059"/>
        </a:buClr>
        <a:buFont typeface="Arial" charset="0"/>
        <a:buChar char="-"/>
        <a:defRPr sz="2400">
          <a:solidFill>
            <a:srgbClr val="153059"/>
          </a:solidFill>
          <a:latin typeface="+mn-lt"/>
        </a:defRPr>
      </a:lvl8pPr>
      <a:lvl9pPr marL="3621088" indent="-171450" algn="l" rtl="0" eaLnBrk="1" fontAlgn="base" hangingPunct="1">
        <a:spcBef>
          <a:spcPct val="20000"/>
        </a:spcBef>
        <a:spcAft>
          <a:spcPct val="0"/>
        </a:spcAft>
        <a:buClr>
          <a:srgbClr val="153059"/>
        </a:buClr>
        <a:buFont typeface="Arial" charset="0"/>
        <a:buChar char="-"/>
        <a:defRPr sz="2400">
          <a:solidFill>
            <a:srgbClr val="153059"/>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273050" y="1371600"/>
            <a:ext cx="9363075" cy="4937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887236" name="Rectangle 4"/>
          <p:cNvSpPr>
            <a:spLocks noGrp="1" noChangeArrowheads="1"/>
          </p:cNvSpPr>
          <p:nvPr>
            <p:ph type="ftr" sz="quarter" idx="3"/>
          </p:nvPr>
        </p:nvSpPr>
        <p:spPr bwMode="auto">
          <a:xfrm>
            <a:off x="247650" y="6597650"/>
            <a:ext cx="89154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90000"/>
              </a:lnSpc>
              <a:defRPr sz="800" b="1" dirty="0" smtClean="0">
                <a:solidFill>
                  <a:srgbClr val="153059"/>
                </a:solidFill>
                <a:latin typeface="Arial" pitchFamily="34" charset="0"/>
                <a:ea typeface="+mn-ea"/>
                <a:cs typeface="+mn-cs"/>
              </a:defRPr>
            </a:lvl1pPr>
          </a:lstStyle>
          <a:p>
            <a:pPr>
              <a:defRPr/>
            </a:pPr>
            <a:r>
              <a:rPr lang="it-IT"/>
              <a:t>FONDO PERSEO SIRIO Iscritto al n. 164 dell’Albo COVIP Sede legale: via degli Scialoja, 3 - 00196 Roma</a:t>
            </a:r>
          </a:p>
        </p:txBody>
      </p:sp>
      <p:sp>
        <p:nvSpPr>
          <p:cNvPr id="1028" name="Rectangle 6"/>
          <p:cNvSpPr>
            <a:spLocks noGrp="1" noChangeArrowheads="1"/>
          </p:cNvSpPr>
          <p:nvPr>
            <p:ph type="title"/>
          </p:nvPr>
        </p:nvSpPr>
        <p:spPr bwMode="auto">
          <a:xfrm>
            <a:off x="304800" y="0"/>
            <a:ext cx="9353550" cy="86518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it-IT"/>
              <a:t>Fare clic per modificare lo stile del titolo</a:t>
            </a:r>
          </a:p>
        </p:txBody>
      </p:sp>
      <p:sp>
        <p:nvSpPr>
          <p:cNvPr id="15" name="Espace réservé du numéro de diapositive 14"/>
          <p:cNvSpPr>
            <a:spLocks noGrp="1"/>
          </p:cNvSpPr>
          <p:nvPr>
            <p:ph type="sldNum" sz="quarter" idx="4"/>
          </p:nvPr>
        </p:nvSpPr>
        <p:spPr>
          <a:xfrm>
            <a:off x="9283700" y="6596063"/>
            <a:ext cx="404813" cy="2619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fontAlgn="base">
              <a:lnSpc>
                <a:spcPct val="90000"/>
              </a:lnSpc>
              <a:spcBef>
                <a:spcPct val="0"/>
              </a:spcBef>
              <a:spcAft>
                <a:spcPct val="0"/>
              </a:spcAft>
              <a:defRPr lang="fr-FR" sz="800" b="1" kern="1200" smtClean="0">
                <a:solidFill>
                  <a:srgbClr val="153059"/>
                </a:solidFill>
                <a:latin typeface="Arial" pitchFamily="34" charset="0"/>
                <a:ea typeface="+mn-ea"/>
                <a:cs typeface="+mn-cs"/>
              </a:defRPr>
            </a:lvl1pPr>
          </a:lstStyle>
          <a:p>
            <a:pPr>
              <a:defRPr/>
            </a:pPr>
            <a:fld id="{5E800DA0-772F-4788-A370-939F5AEF3339}" type="slidenum">
              <a:rPr/>
              <a:pPr>
                <a:defRPr/>
              </a:pPr>
              <a:t>‹N›</a:t>
            </a:fld>
            <a:endParaRPr/>
          </a:p>
        </p:txBody>
      </p:sp>
      <p:cxnSp>
        <p:nvCxnSpPr>
          <p:cNvPr id="1030" name="Connecteur droit 12"/>
          <p:cNvCxnSpPr>
            <a:cxnSpLocks noChangeShapeType="1"/>
          </p:cNvCxnSpPr>
          <p:nvPr userDrawn="1"/>
        </p:nvCxnSpPr>
        <p:spPr bwMode="auto">
          <a:xfrm rot="5400000">
            <a:off x="9251950" y="6704013"/>
            <a:ext cx="153987" cy="1588"/>
          </a:xfrm>
          <a:prstGeom prst="line">
            <a:avLst/>
          </a:prstGeom>
          <a:noFill/>
          <a:ln w="9525" algn="ctr">
            <a:solidFill>
              <a:srgbClr val="153059"/>
            </a:solidFill>
            <a:round/>
            <a:headEnd/>
            <a:tailEnd/>
          </a:ln>
        </p:spPr>
      </p:cxnSp>
      <p:pic>
        <p:nvPicPr>
          <p:cNvPr id="1031" name="Immagine 9"/>
          <p:cNvPicPr>
            <a:picLocks noChangeAspect="1"/>
          </p:cNvPicPr>
          <p:nvPr userDrawn="1"/>
        </p:nvPicPr>
        <p:blipFill>
          <a:blip r:embed="rId15" cstate="print"/>
          <a:srcRect/>
          <a:stretch>
            <a:fillRect/>
          </a:stretch>
        </p:blipFill>
        <p:spPr bwMode="auto">
          <a:xfrm>
            <a:off x="8412163" y="190500"/>
            <a:ext cx="1252537" cy="612775"/>
          </a:xfrm>
          <a:prstGeom prst="rect">
            <a:avLst/>
          </a:prstGeom>
          <a:noFill/>
          <a:ln w="9525">
            <a:noFill/>
            <a:miter lim="800000"/>
            <a:headEnd/>
            <a:tailEnd/>
          </a:ln>
        </p:spPr>
      </p:pic>
    </p:spTree>
    <p:extLst>
      <p:ext uri="{BB962C8B-B14F-4D97-AF65-F5344CB8AC3E}">
        <p14:creationId xmlns:p14="http://schemas.microsoft.com/office/powerpoint/2010/main" val="788955183"/>
      </p:ext>
    </p:extLst>
  </p:cSld>
  <p:clrMap bg1="lt1" tx1="dk1" bg2="lt2" tx2="dk2" accent1="accent1" accent2="accent2" accent3="accent3" accent4="accent4" accent5="accent5" accent6="accent6" hlink="hlink" folHlink="folHlink"/>
  <p:sldLayoutIdLst>
    <p:sldLayoutId id="2147486099" r:id="rId1"/>
    <p:sldLayoutId id="2147486100" r:id="rId2"/>
    <p:sldLayoutId id="2147486101" r:id="rId3"/>
    <p:sldLayoutId id="2147486102" r:id="rId4"/>
    <p:sldLayoutId id="2147486103" r:id="rId5"/>
    <p:sldLayoutId id="2147486104" r:id="rId6"/>
    <p:sldLayoutId id="2147486105" r:id="rId7"/>
    <p:sldLayoutId id="2147486106" r:id="rId8"/>
    <p:sldLayoutId id="2147486107" r:id="rId9"/>
    <p:sldLayoutId id="2147486108" r:id="rId10"/>
    <p:sldLayoutId id="2147486109" r:id="rId11"/>
    <p:sldLayoutId id="2147486110" r:id="rId12"/>
    <p:sldLayoutId id="2147486111" r:id="rId13"/>
  </p:sldLayoutIdLst>
  <p:hf hdr="0" dt="0"/>
  <p:txStyles>
    <p:titleStyle>
      <a:lvl1pPr algn="l" rtl="0" eaLnBrk="0" fontAlgn="base" hangingPunct="0">
        <a:lnSpc>
          <a:spcPct val="90000"/>
        </a:lnSpc>
        <a:spcBef>
          <a:spcPct val="0"/>
        </a:spcBef>
        <a:spcAft>
          <a:spcPct val="0"/>
        </a:spcAft>
        <a:defRPr sz="2800" b="1">
          <a:solidFill>
            <a:srgbClr val="2D87AD"/>
          </a:solidFill>
          <a:latin typeface="+mj-lt"/>
          <a:ea typeface="ＭＳ Ｐゴシック" charset="0"/>
          <a:cs typeface="ＭＳ Ｐゴシック" charset="0"/>
        </a:defRPr>
      </a:lvl1pPr>
      <a:lvl2pPr algn="l" rtl="0" eaLnBrk="0" fontAlgn="base" hangingPunct="0">
        <a:lnSpc>
          <a:spcPct val="90000"/>
        </a:lnSpc>
        <a:spcBef>
          <a:spcPct val="0"/>
        </a:spcBef>
        <a:spcAft>
          <a:spcPct val="0"/>
        </a:spcAft>
        <a:defRPr sz="2800" b="1">
          <a:solidFill>
            <a:srgbClr val="2D87AD"/>
          </a:solidFill>
          <a:latin typeface="Arial" charset="0"/>
          <a:ea typeface="ＭＳ Ｐゴシック" charset="0"/>
          <a:cs typeface="ＭＳ Ｐゴシック" charset="0"/>
        </a:defRPr>
      </a:lvl2pPr>
      <a:lvl3pPr algn="l" rtl="0" eaLnBrk="0" fontAlgn="base" hangingPunct="0">
        <a:lnSpc>
          <a:spcPct val="90000"/>
        </a:lnSpc>
        <a:spcBef>
          <a:spcPct val="0"/>
        </a:spcBef>
        <a:spcAft>
          <a:spcPct val="0"/>
        </a:spcAft>
        <a:defRPr sz="2800" b="1">
          <a:solidFill>
            <a:srgbClr val="2D87AD"/>
          </a:solidFill>
          <a:latin typeface="Arial" charset="0"/>
          <a:ea typeface="ＭＳ Ｐゴシック" charset="0"/>
          <a:cs typeface="ＭＳ Ｐゴシック" charset="0"/>
        </a:defRPr>
      </a:lvl3pPr>
      <a:lvl4pPr algn="l" rtl="0" eaLnBrk="0" fontAlgn="base" hangingPunct="0">
        <a:lnSpc>
          <a:spcPct val="90000"/>
        </a:lnSpc>
        <a:spcBef>
          <a:spcPct val="0"/>
        </a:spcBef>
        <a:spcAft>
          <a:spcPct val="0"/>
        </a:spcAft>
        <a:defRPr sz="2800" b="1">
          <a:solidFill>
            <a:srgbClr val="2D87AD"/>
          </a:solidFill>
          <a:latin typeface="Arial" charset="0"/>
          <a:ea typeface="ＭＳ Ｐゴシック" charset="0"/>
          <a:cs typeface="ＭＳ Ｐゴシック" charset="0"/>
        </a:defRPr>
      </a:lvl4pPr>
      <a:lvl5pPr algn="l" rtl="0" eaLnBrk="0" fontAlgn="base" hangingPunct="0">
        <a:lnSpc>
          <a:spcPct val="90000"/>
        </a:lnSpc>
        <a:spcBef>
          <a:spcPct val="0"/>
        </a:spcBef>
        <a:spcAft>
          <a:spcPct val="0"/>
        </a:spcAft>
        <a:defRPr sz="2800" b="1">
          <a:solidFill>
            <a:srgbClr val="2D87AD"/>
          </a:solidFill>
          <a:latin typeface="Arial" charset="0"/>
          <a:ea typeface="ＭＳ Ｐゴシック" charset="0"/>
          <a:cs typeface="ＭＳ Ｐゴシック" charset="0"/>
        </a:defRPr>
      </a:lvl5pPr>
      <a:lvl6pPr marL="457200" algn="l" rtl="0" eaLnBrk="1" fontAlgn="base" hangingPunct="1">
        <a:lnSpc>
          <a:spcPct val="90000"/>
        </a:lnSpc>
        <a:spcBef>
          <a:spcPct val="0"/>
        </a:spcBef>
        <a:spcAft>
          <a:spcPct val="0"/>
        </a:spcAft>
        <a:defRPr sz="3000" b="1">
          <a:solidFill>
            <a:srgbClr val="023B6A"/>
          </a:solidFill>
          <a:latin typeface="Arial" charset="0"/>
        </a:defRPr>
      </a:lvl6pPr>
      <a:lvl7pPr marL="914400" algn="l" rtl="0" eaLnBrk="1" fontAlgn="base" hangingPunct="1">
        <a:lnSpc>
          <a:spcPct val="90000"/>
        </a:lnSpc>
        <a:spcBef>
          <a:spcPct val="0"/>
        </a:spcBef>
        <a:spcAft>
          <a:spcPct val="0"/>
        </a:spcAft>
        <a:defRPr sz="3000" b="1">
          <a:solidFill>
            <a:srgbClr val="023B6A"/>
          </a:solidFill>
          <a:latin typeface="Arial" charset="0"/>
        </a:defRPr>
      </a:lvl7pPr>
      <a:lvl8pPr marL="1371600" algn="l" rtl="0" eaLnBrk="1" fontAlgn="base" hangingPunct="1">
        <a:lnSpc>
          <a:spcPct val="90000"/>
        </a:lnSpc>
        <a:spcBef>
          <a:spcPct val="0"/>
        </a:spcBef>
        <a:spcAft>
          <a:spcPct val="0"/>
        </a:spcAft>
        <a:defRPr sz="3000" b="1">
          <a:solidFill>
            <a:srgbClr val="023B6A"/>
          </a:solidFill>
          <a:latin typeface="Arial" charset="0"/>
        </a:defRPr>
      </a:lvl8pPr>
      <a:lvl9pPr marL="1828800" algn="l" rtl="0" eaLnBrk="1" fontAlgn="base" hangingPunct="1">
        <a:lnSpc>
          <a:spcPct val="90000"/>
        </a:lnSpc>
        <a:spcBef>
          <a:spcPct val="0"/>
        </a:spcBef>
        <a:spcAft>
          <a:spcPct val="0"/>
        </a:spcAft>
        <a:defRPr sz="3000" b="1">
          <a:solidFill>
            <a:srgbClr val="023B6A"/>
          </a:solidFill>
          <a:latin typeface="Arial" charset="0"/>
        </a:defRPr>
      </a:lvl9pPr>
    </p:titleStyle>
    <p:bodyStyle>
      <a:lvl1pPr marL="268288" indent="-268288" algn="l" rtl="0" eaLnBrk="0" fontAlgn="base" hangingPunct="0">
        <a:spcBef>
          <a:spcPct val="100000"/>
        </a:spcBef>
        <a:spcAft>
          <a:spcPct val="0"/>
        </a:spcAft>
        <a:buClr>
          <a:srgbClr val="7EAC58"/>
        </a:buClr>
        <a:defRPr sz="2000" b="1">
          <a:solidFill>
            <a:srgbClr val="153059"/>
          </a:solidFill>
          <a:latin typeface="+mn-lt"/>
          <a:ea typeface="ＭＳ Ｐゴシック" charset="0"/>
          <a:cs typeface="ＭＳ Ｐゴシック" charset="0"/>
        </a:defRPr>
      </a:lvl1pPr>
      <a:lvl2pPr marL="711200" indent="-263525" algn="l" rtl="0" eaLnBrk="0" fontAlgn="base" hangingPunct="0">
        <a:spcBef>
          <a:spcPct val="20000"/>
        </a:spcBef>
        <a:spcAft>
          <a:spcPct val="0"/>
        </a:spcAft>
        <a:buClr>
          <a:srgbClr val="153059"/>
        </a:buClr>
        <a:buFont typeface="Arial" charset="0"/>
        <a:buChar char="-"/>
        <a:defRPr sz="2000">
          <a:solidFill>
            <a:srgbClr val="153059"/>
          </a:solidFill>
          <a:latin typeface="+mn-lt"/>
          <a:ea typeface="ＭＳ Ｐゴシック" charset="0"/>
        </a:defRPr>
      </a:lvl2pPr>
      <a:lvl3pPr marL="1068388" indent="-173038" algn="l" rtl="0" eaLnBrk="0" fontAlgn="base" hangingPunct="0">
        <a:spcBef>
          <a:spcPct val="20000"/>
        </a:spcBef>
        <a:spcAft>
          <a:spcPct val="0"/>
        </a:spcAft>
        <a:buClr>
          <a:srgbClr val="153059"/>
        </a:buClr>
        <a:buFont typeface="Arial" charset="0"/>
        <a:buChar char="-"/>
        <a:defRPr sz="2000">
          <a:solidFill>
            <a:srgbClr val="153059"/>
          </a:solidFill>
          <a:latin typeface="+mn-lt"/>
          <a:ea typeface="ＭＳ Ｐゴシック" charset="0"/>
        </a:defRPr>
      </a:lvl3pPr>
      <a:lvl4pPr marL="1431925" indent="-184150" algn="l" rtl="0" eaLnBrk="0" fontAlgn="base" hangingPunct="0">
        <a:spcBef>
          <a:spcPct val="20000"/>
        </a:spcBef>
        <a:spcAft>
          <a:spcPct val="0"/>
        </a:spcAft>
        <a:buClr>
          <a:srgbClr val="153059"/>
        </a:buClr>
        <a:buFont typeface="Arial" charset="0"/>
        <a:buChar char="-"/>
        <a:defRPr sz="2000">
          <a:solidFill>
            <a:srgbClr val="153059"/>
          </a:solidFill>
          <a:latin typeface="+mn-lt"/>
          <a:ea typeface="ＭＳ Ｐゴシック" charset="0"/>
        </a:defRPr>
      </a:lvl4pPr>
      <a:lvl5pPr marL="1792288" indent="-171450" algn="l" rtl="0" eaLnBrk="0" fontAlgn="base" hangingPunct="0">
        <a:spcBef>
          <a:spcPct val="20000"/>
        </a:spcBef>
        <a:spcAft>
          <a:spcPct val="0"/>
        </a:spcAft>
        <a:buClr>
          <a:srgbClr val="153059"/>
        </a:buClr>
        <a:buFont typeface="Arial" charset="0"/>
        <a:buChar char="-"/>
        <a:defRPr sz="2000">
          <a:solidFill>
            <a:srgbClr val="153059"/>
          </a:solidFill>
          <a:latin typeface="+mn-lt"/>
          <a:ea typeface="ＭＳ Ｐゴシック" charset="0"/>
        </a:defRPr>
      </a:lvl5pPr>
      <a:lvl6pPr marL="2249488" indent="-171450" algn="l" rtl="0" eaLnBrk="1" fontAlgn="base" hangingPunct="1">
        <a:spcBef>
          <a:spcPct val="20000"/>
        </a:spcBef>
        <a:spcAft>
          <a:spcPct val="0"/>
        </a:spcAft>
        <a:buClr>
          <a:srgbClr val="153059"/>
        </a:buClr>
        <a:buFont typeface="Arial" charset="0"/>
        <a:buChar char="-"/>
        <a:defRPr sz="2400">
          <a:solidFill>
            <a:srgbClr val="153059"/>
          </a:solidFill>
          <a:latin typeface="+mn-lt"/>
        </a:defRPr>
      </a:lvl6pPr>
      <a:lvl7pPr marL="2706688" indent="-171450" algn="l" rtl="0" eaLnBrk="1" fontAlgn="base" hangingPunct="1">
        <a:spcBef>
          <a:spcPct val="20000"/>
        </a:spcBef>
        <a:spcAft>
          <a:spcPct val="0"/>
        </a:spcAft>
        <a:buClr>
          <a:srgbClr val="153059"/>
        </a:buClr>
        <a:buFont typeface="Arial" charset="0"/>
        <a:buChar char="-"/>
        <a:defRPr sz="2400">
          <a:solidFill>
            <a:srgbClr val="153059"/>
          </a:solidFill>
          <a:latin typeface="+mn-lt"/>
        </a:defRPr>
      </a:lvl7pPr>
      <a:lvl8pPr marL="3163888" indent="-171450" algn="l" rtl="0" eaLnBrk="1" fontAlgn="base" hangingPunct="1">
        <a:spcBef>
          <a:spcPct val="20000"/>
        </a:spcBef>
        <a:spcAft>
          <a:spcPct val="0"/>
        </a:spcAft>
        <a:buClr>
          <a:srgbClr val="153059"/>
        </a:buClr>
        <a:buFont typeface="Arial" charset="0"/>
        <a:buChar char="-"/>
        <a:defRPr sz="2400">
          <a:solidFill>
            <a:srgbClr val="153059"/>
          </a:solidFill>
          <a:latin typeface="+mn-lt"/>
        </a:defRPr>
      </a:lvl8pPr>
      <a:lvl9pPr marL="3621088" indent="-171450" algn="l" rtl="0" eaLnBrk="1" fontAlgn="base" hangingPunct="1">
        <a:spcBef>
          <a:spcPct val="20000"/>
        </a:spcBef>
        <a:spcAft>
          <a:spcPct val="0"/>
        </a:spcAft>
        <a:buClr>
          <a:srgbClr val="153059"/>
        </a:buClr>
        <a:buFont typeface="Arial" charset="0"/>
        <a:buChar char="-"/>
        <a:defRPr sz="2400">
          <a:solidFill>
            <a:srgbClr val="153059"/>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5.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10.xml"/><Relationship Id="rId4" Type="http://schemas.openxmlformats.org/officeDocument/2006/relationships/image" Target="../media/image15.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3.png"/><Relationship Id="rId1" Type="http://schemas.openxmlformats.org/officeDocument/2006/relationships/slideLayout" Target="../slideLayouts/slideLayout10.xml"/><Relationship Id="rId4" Type="http://schemas.openxmlformats.org/officeDocument/2006/relationships/image" Target="../media/image14.e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hyperlink" Target="http://www.fondoperseosirio.it/" TargetMode="Externa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txBox="1">
            <a:spLocks noChangeArrowheads="1"/>
          </p:cNvSpPr>
          <p:nvPr/>
        </p:nvSpPr>
        <p:spPr bwMode="auto">
          <a:xfrm>
            <a:off x="660400" y="4800600"/>
            <a:ext cx="858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100000"/>
              </a:spcBef>
              <a:spcAft>
                <a:spcPct val="0"/>
              </a:spcAft>
              <a:buClr>
                <a:srgbClr val="7EAC58"/>
              </a:buClr>
              <a:buSzTx/>
              <a:buFontTx/>
              <a:buNone/>
              <a:tabLst/>
              <a:defRPr/>
            </a:pPr>
            <a:r>
              <a:rPr lang="it-IT" b="0" kern="0" dirty="0">
                <a:solidFill>
                  <a:srgbClr val="FFFFFF"/>
                </a:solidFill>
                <a:latin typeface="+mn-lt"/>
                <a:ea typeface="ＭＳ Ｐゴシック" charset="0"/>
                <a:cs typeface="ＭＳ Ｐゴシック" charset="0"/>
              </a:rPr>
              <a:t>LUCIANO BUTTARONI</a:t>
            </a:r>
            <a:endParaRPr kumimoji="0" lang="it-IT" b="0" i="0" u="none" strike="noStrike" kern="0" cap="none" spc="0" normalizeH="0" baseline="0" noProof="0" dirty="0">
              <a:ln>
                <a:noFill/>
              </a:ln>
              <a:solidFill>
                <a:srgbClr val="FFFFFF"/>
              </a:solidFill>
              <a:effectLst/>
              <a:uLnTx/>
              <a:uFillTx/>
              <a:latin typeface="+mn-lt"/>
              <a:ea typeface="ＭＳ Ｐゴシック" charset="0"/>
              <a:cs typeface="ＭＳ Ｐゴシック" charset="0"/>
            </a:endParaRPr>
          </a:p>
        </p:txBody>
      </p:sp>
      <p:sp>
        <p:nvSpPr>
          <p:cNvPr id="2" name="Title 1"/>
          <p:cNvSpPr>
            <a:spLocks noGrp="1"/>
          </p:cNvSpPr>
          <p:nvPr>
            <p:ph type="ctrTitle"/>
          </p:nvPr>
        </p:nvSpPr>
        <p:spPr>
          <a:xfrm>
            <a:off x="704528" y="2564904"/>
            <a:ext cx="8585200" cy="1152525"/>
          </a:xfrm>
        </p:spPr>
        <p:txBody>
          <a:bodyPr/>
          <a:lstStyle/>
          <a:p>
            <a:pPr algn="ctr"/>
            <a:r>
              <a:rPr lang="fr-FR" sz="7200" dirty="0"/>
              <a:t>La Previdenza Complementare dei Pubblici Dipendenti</a:t>
            </a:r>
            <a:endParaRPr lang="en-US" sz="7200"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olo 1"/>
          <p:cNvSpPr>
            <a:spLocks noGrp="1"/>
          </p:cNvSpPr>
          <p:nvPr>
            <p:ph type="title"/>
          </p:nvPr>
        </p:nvSpPr>
        <p:spPr>
          <a:xfrm>
            <a:off x="28575" y="-258394"/>
            <a:ext cx="9353550" cy="865188"/>
          </a:xfrm>
        </p:spPr>
        <p:txBody>
          <a:bodyPr/>
          <a:lstStyle/>
          <a:p>
            <a:r>
              <a:rPr lang="it-IT" dirty="0"/>
              <a:t>Come funziona Perso Sirio ?</a:t>
            </a:r>
            <a:endParaRPr lang="it-IT" dirty="0">
              <a:ea typeface="ＭＳ Ｐゴシック" pitchFamily="34" charset="-128"/>
            </a:endParaRPr>
          </a:p>
        </p:txBody>
      </p:sp>
      <p:sp>
        <p:nvSpPr>
          <p:cNvPr id="91138" name="Segnaposto contenuto 2"/>
          <p:cNvSpPr>
            <a:spLocks noGrp="1"/>
          </p:cNvSpPr>
          <p:nvPr>
            <p:ph idx="1"/>
          </p:nvPr>
        </p:nvSpPr>
        <p:spPr>
          <a:xfrm>
            <a:off x="104048" y="893796"/>
            <a:ext cx="6443392" cy="5400600"/>
          </a:xfrm>
        </p:spPr>
        <p:txBody>
          <a:bodyPr/>
          <a:lstStyle/>
          <a:p>
            <a:pPr marL="342900" lvl="1" indent="-342900">
              <a:spcBef>
                <a:spcPts val="1032"/>
              </a:spcBef>
              <a:buFont typeface="+mj-lt"/>
              <a:buAutoNum type="arabicPeriod"/>
              <a:defRPr/>
            </a:pPr>
            <a:r>
              <a:rPr lang="it-IT" sz="4400" b="1" dirty="0">
                <a:solidFill>
                  <a:srgbClr val="2D87AD"/>
                </a:solidFill>
              </a:rPr>
              <a:t>E’ costituito in forma di associazione senza scopo di lucro</a:t>
            </a:r>
          </a:p>
          <a:p>
            <a:pPr marL="342900" lvl="1" indent="-342900">
              <a:spcBef>
                <a:spcPts val="1032"/>
              </a:spcBef>
              <a:buFont typeface="+mj-lt"/>
              <a:buAutoNum type="arabicPeriod"/>
              <a:defRPr/>
            </a:pPr>
            <a:r>
              <a:rPr lang="it-IT" sz="4400" b="1" dirty="0">
                <a:solidFill>
                  <a:srgbClr val="2D87AD"/>
                </a:solidFill>
              </a:rPr>
              <a:t>Gli Aderenti non sono clienti, ma associati</a:t>
            </a:r>
          </a:p>
          <a:p>
            <a:pPr marL="342900" lvl="1" indent="-342900">
              <a:spcBef>
                <a:spcPts val="1032"/>
              </a:spcBef>
              <a:buFont typeface="+mj-lt"/>
              <a:buAutoNum type="arabicPeriod"/>
              <a:defRPr/>
            </a:pPr>
            <a:r>
              <a:rPr lang="it-IT" sz="4400" b="1" dirty="0">
                <a:solidFill>
                  <a:srgbClr val="2D87AD"/>
                </a:solidFill>
              </a:rPr>
              <a:t>Gli Aderenti scelgono i loro rappresentanti</a:t>
            </a:r>
          </a:p>
          <a:p>
            <a:pPr marL="0" lvl="1" indent="0">
              <a:spcBef>
                <a:spcPts val="1032"/>
              </a:spcBef>
              <a:buNone/>
              <a:defRPr/>
            </a:pPr>
            <a:endParaRPr lang="it-IT" b="1" dirty="0"/>
          </a:p>
          <a:p>
            <a:pPr marL="342900" lvl="1" indent="-342900">
              <a:spcBef>
                <a:spcPts val="1032"/>
              </a:spcBef>
              <a:buFont typeface="+mj-lt"/>
              <a:buAutoNum type="arabicPeriod"/>
              <a:defRPr/>
            </a:pPr>
            <a:endParaRPr lang="it-IT" dirty="0"/>
          </a:p>
        </p:txBody>
      </p:sp>
      <p:sp>
        <p:nvSpPr>
          <p:cNvPr id="8" name="Espace réservé du pied de page 7"/>
          <p:cNvSpPr>
            <a:spLocks noGrp="1"/>
          </p:cNvSpPr>
          <p:nvPr>
            <p:ph type="ftr" sz="quarter" idx="10"/>
          </p:nvPr>
        </p:nvSpPr>
        <p:spPr/>
        <p:txBody>
          <a:bodyPr/>
          <a:lstStyle/>
          <a:p>
            <a:pPr>
              <a:lnSpc>
                <a:spcPct val="100000"/>
              </a:lnSpc>
              <a:defRPr/>
            </a:pPr>
            <a:r>
              <a:rPr lang="it-IT" b="0"/>
              <a:t>FONDO PERSEO SIRIO Iscritto al n. 164 dell’Albo COVIP Sede legale: via degli Scialoja, 3 - 00196 Roma</a:t>
            </a:r>
            <a:endParaRPr lang="it-IT" b="0" dirty="0"/>
          </a:p>
        </p:txBody>
      </p:sp>
      <p:sp>
        <p:nvSpPr>
          <p:cNvPr id="2" name="Segnaposto numero diapositiva 1"/>
          <p:cNvSpPr>
            <a:spLocks noGrp="1"/>
          </p:cNvSpPr>
          <p:nvPr>
            <p:ph type="sldNum" sz="quarter" idx="11"/>
          </p:nvPr>
        </p:nvSpPr>
        <p:spPr/>
        <p:txBody>
          <a:bodyPr/>
          <a:lstStyle/>
          <a:p>
            <a:pPr>
              <a:defRPr/>
            </a:pPr>
            <a:fld id="{95904E82-99A9-4D3B-A23D-537F45650900}" type="slidenum">
              <a:rPr lang="it-IT"/>
              <a:pPr>
                <a:defRPr/>
              </a:pPr>
              <a:t>10</a:t>
            </a:fld>
            <a:endParaRPr lang="it-IT"/>
          </a:p>
        </p:txBody>
      </p:sp>
      <p:pic>
        <p:nvPicPr>
          <p:cNvPr id="4" name="Immagine 3">
            <a:extLst>
              <a:ext uri="{FF2B5EF4-FFF2-40B4-BE49-F238E27FC236}">
                <a16:creationId xmlns:a16="http://schemas.microsoft.com/office/drawing/2014/main" id="{F8751033-312D-4CE8-81BC-8158685F55A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65168" y="2011908"/>
            <a:ext cx="3433552" cy="3433552"/>
          </a:xfrm>
          <a:prstGeom prst="rect">
            <a:avLst/>
          </a:prstGeom>
        </p:spPr>
      </p:pic>
    </p:spTree>
    <p:extLst>
      <p:ext uri="{BB962C8B-B14F-4D97-AF65-F5344CB8AC3E}">
        <p14:creationId xmlns:p14="http://schemas.microsoft.com/office/powerpoint/2010/main" val="552130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1138">
                                            <p:txEl>
                                              <p:pRg st="0" end="0"/>
                                            </p:txEl>
                                          </p:spTgt>
                                        </p:tgtEl>
                                        <p:attrNameLst>
                                          <p:attrName>style.visibility</p:attrName>
                                        </p:attrNameLst>
                                      </p:cBhvr>
                                      <p:to>
                                        <p:strVal val="visible"/>
                                      </p:to>
                                    </p:set>
                                    <p:anim calcmode="lin" valueType="num">
                                      <p:cBhvr additive="base">
                                        <p:cTn id="7" dur="500" fill="hold"/>
                                        <p:tgtEl>
                                          <p:spTgt spid="9113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113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1138">
                                            <p:txEl>
                                              <p:pRg st="1" end="1"/>
                                            </p:txEl>
                                          </p:spTgt>
                                        </p:tgtEl>
                                        <p:attrNameLst>
                                          <p:attrName>style.visibility</p:attrName>
                                        </p:attrNameLst>
                                      </p:cBhvr>
                                      <p:to>
                                        <p:strVal val="visible"/>
                                      </p:to>
                                    </p:set>
                                    <p:anim calcmode="lin" valueType="num">
                                      <p:cBhvr additive="base">
                                        <p:cTn id="13" dur="500" fill="hold"/>
                                        <p:tgtEl>
                                          <p:spTgt spid="9113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113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1138">
                                            <p:txEl>
                                              <p:pRg st="2" end="2"/>
                                            </p:txEl>
                                          </p:spTgt>
                                        </p:tgtEl>
                                        <p:attrNameLst>
                                          <p:attrName>style.visibility</p:attrName>
                                        </p:attrNameLst>
                                      </p:cBhvr>
                                      <p:to>
                                        <p:strVal val="visible"/>
                                      </p:to>
                                    </p:set>
                                    <p:anim calcmode="lin" valueType="num">
                                      <p:cBhvr additive="base">
                                        <p:cTn id="19" dur="500" fill="hold"/>
                                        <p:tgtEl>
                                          <p:spTgt spid="9113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113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a:extLst>
              <a:ext uri="{FF2B5EF4-FFF2-40B4-BE49-F238E27FC236}">
                <a16:creationId xmlns:a16="http://schemas.microsoft.com/office/drawing/2014/main" id="{C1C9476F-E2DC-4C44-A6C9-C0646AC2EB05}"/>
              </a:ext>
            </a:extLst>
          </p:cNvPr>
          <p:cNvSpPr>
            <a:spLocks noGrp="1"/>
          </p:cNvSpPr>
          <p:nvPr>
            <p:ph type="ftr" sz="quarter" idx="11"/>
          </p:nvPr>
        </p:nvSpPr>
        <p:spPr/>
        <p:txBody>
          <a:bodyPr/>
          <a:lstStyle/>
          <a:p>
            <a:pPr>
              <a:defRPr/>
            </a:pPr>
            <a:r>
              <a:rPr lang="it-IT"/>
              <a:t>FONDO PERSEO SIRIO Iscritto al n. 164 dell’Albo COVIP Sede legale: via degli Scialoja, 3 - 00196 Roma</a:t>
            </a:r>
          </a:p>
        </p:txBody>
      </p:sp>
      <p:sp>
        <p:nvSpPr>
          <p:cNvPr id="4" name="Segnaposto numero diapositiva 3">
            <a:extLst>
              <a:ext uri="{FF2B5EF4-FFF2-40B4-BE49-F238E27FC236}">
                <a16:creationId xmlns:a16="http://schemas.microsoft.com/office/drawing/2014/main" id="{8B543416-06CE-4A2D-A162-6B94D82724B1}"/>
              </a:ext>
            </a:extLst>
          </p:cNvPr>
          <p:cNvSpPr>
            <a:spLocks noGrp="1"/>
          </p:cNvSpPr>
          <p:nvPr>
            <p:ph type="sldNum" sz="quarter" idx="12"/>
          </p:nvPr>
        </p:nvSpPr>
        <p:spPr/>
        <p:txBody>
          <a:bodyPr/>
          <a:lstStyle/>
          <a:p>
            <a:pPr>
              <a:defRPr/>
            </a:pPr>
            <a:fld id="{AD25E35D-3FB9-47E1-ABE8-9C7481C4F098}" type="slidenum">
              <a:rPr lang="it-IT" smtClean="0"/>
              <a:pPr>
                <a:defRPr/>
              </a:pPr>
              <a:t>11</a:t>
            </a:fld>
            <a:endParaRPr lang="it-IT"/>
          </a:p>
        </p:txBody>
      </p:sp>
      <p:sp>
        <p:nvSpPr>
          <p:cNvPr id="5" name="Titolo 1">
            <a:extLst>
              <a:ext uri="{FF2B5EF4-FFF2-40B4-BE49-F238E27FC236}">
                <a16:creationId xmlns:a16="http://schemas.microsoft.com/office/drawing/2014/main" id="{67854A54-9B28-43CF-AD8A-36A0B9F29B7B}"/>
              </a:ext>
            </a:extLst>
          </p:cNvPr>
          <p:cNvSpPr>
            <a:spLocks noGrp="1"/>
          </p:cNvSpPr>
          <p:nvPr>
            <p:ph type="title"/>
          </p:nvPr>
        </p:nvSpPr>
        <p:spPr>
          <a:xfrm>
            <a:off x="2684747" y="170458"/>
            <a:ext cx="2520280" cy="792087"/>
          </a:xfrm>
        </p:spPr>
        <p:txBody>
          <a:bodyPr/>
          <a:lstStyle/>
          <a:p>
            <a:pPr algn="ctr"/>
            <a:r>
              <a:rPr lang="it-IT" sz="1200" dirty="0">
                <a:solidFill>
                  <a:schemeClr val="bg2">
                    <a:lumMod val="50000"/>
                  </a:schemeClr>
                </a:solidFill>
              </a:rPr>
              <a:t>OGNI 3 ANNI VENGONO INDETTE ELEZIONI E TUTTI GLI ASSOCIATI SONO CHIAMATI AD ELEGGERE I LORO RAPPRESENTANTI</a:t>
            </a:r>
          </a:p>
        </p:txBody>
      </p:sp>
      <p:sp>
        <p:nvSpPr>
          <p:cNvPr id="11" name="CasellaDiTesto 10">
            <a:extLst>
              <a:ext uri="{FF2B5EF4-FFF2-40B4-BE49-F238E27FC236}">
                <a16:creationId xmlns:a16="http://schemas.microsoft.com/office/drawing/2014/main" id="{C0D961E7-0AD8-4EDA-AEE8-5FB84FB88F94}"/>
              </a:ext>
            </a:extLst>
          </p:cNvPr>
          <p:cNvSpPr txBox="1"/>
          <p:nvPr/>
        </p:nvSpPr>
        <p:spPr>
          <a:xfrm>
            <a:off x="3021616" y="2825026"/>
            <a:ext cx="3778521" cy="954107"/>
          </a:xfrm>
          <a:prstGeom prst="rect">
            <a:avLst/>
          </a:prstGeom>
          <a:noFill/>
        </p:spPr>
        <p:txBody>
          <a:bodyPr wrap="square" rtlCol="0">
            <a:spAutoFit/>
          </a:bodyPr>
          <a:lstStyle/>
          <a:p>
            <a:pPr lvl="0" algn="ctr">
              <a:defRPr/>
            </a:pPr>
            <a:r>
              <a:rPr kumimoji="0" lang="it-IT" sz="1400" b="1" i="0" u="none" strike="noStrike" kern="1200" cap="none" spc="0" normalizeH="0" baseline="0" noProof="0" dirty="0">
                <a:ln>
                  <a:noFill/>
                </a:ln>
                <a:solidFill>
                  <a:schemeClr val="bg2">
                    <a:lumMod val="50000"/>
                  </a:schemeClr>
                </a:solidFill>
                <a:effectLst/>
                <a:uLnTx/>
                <a:uFillTx/>
                <a:latin typeface="Arial" pitchFamily="34" charset="0"/>
                <a:ea typeface="ＭＳ Ｐゴシック" pitchFamily="34" charset="-128"/>
                <a:cs typeface="+mn-cs"/>
              </a:rPr>
              <a:t>VISTE</a:t>
            </a:r>
            <a:r>
              <a:rPr kumimoji="0" lang="it-IT" sz="1400" b="1" i="0" u="none" strike="noStrike" kern="1200" cap="none" spc="0" normalizeH="0" noProof="0" dirty="0">
                <a:ln>
                  <a:noFill/>
                </a:ln>
                <a:solidFill>
                  <a:schemeClr val="bg2">
                    <a:lumMod val="50000"/>
                  </a:schemeClr>
                </a:solidFill>
                <a:effectLst/>
                <a:uLnTx/>
                <a:uFillTx/>
                <a:latin typeface="Arial" pitchFamily="34" charset="0"/>
                <a:ea typeface="ＭＳ Ｐゴシック" pitchFamily="34" charset="-128"/>
                <a:cs typeface="+mn-cs"/>
              </a:rPr>
              <a:t> LE DIFFICOLTA’ LOGISTICHE </a:t>
            </a:r>
            <a:r>
              <a:rPr kumimoji="0" lang="it-IT" sz="1400" b="1" i="0" u="none" strike="noStrike" kern="1200" cap="none" spc="0" normalizeH="0" baseline="0" noProof="0" dirty="0">
                <a:ln>
                  <a:noFill/>
                </a:ln>
                <a:solidFill>
                  <a:schemeClr val="bg2">
                    <a:lumMod val="50000"/>
                  </a:schemeClr>
                </a:solidFill>
                <a:effectLst/>
                <a:uLnTx/>
                <a:uFillTx/>
                <a:latin typeface="Arial" pitchFamily="34" charset="0"/>
                <a:ea typeface="ＭＳ Ｐゴシック" pitchFamily="34" charset="-128"/>
                <a:cs typeface="+mn-cs"/>
              </a:rPr>
              <a:t>LA STESSA</a:t>
            </a:r>
            <a:r>
              <a:rPr kumimoji="0" lang="it-IT" sz="1400" b="1" i="0" u="none" strike="noStrike" kern="1200" cap="none" spc="0" normalizeH="0" noProof="0" dirty="0">
                <a:ln>
                  <a:noFill/>
                </a:ln>
                <a:solidFill>
                  <a:schemeClr val="bg2">
                    <a:lumMod val="50000"/>
                  </a:schemeClr>
                </a:solidFill>
                <a:effectLst/>
                <a:uLnTx/>
                <a:uFillTx/>
                <a:latin typeface="Arial" pitchFamily="34" charset="0"/>
                <a:ea typeface="ＭＳ Ｐゴシック" pitchFamily="34" charset="-128"/>
                <a:cs typeface="+mn-cs"/>
              </a:rPr>
              <a:t> ASSEMBLEA ELEGGE </a:t>
            </a:r>
            <a:r>
              <a:rPr lang="it-IT" sz="1400" dirty="0">
                <a:solidFill>
                  <a:schemeClr val="bg2">
                    <a:lumMod val="50000"/>
                  </a:schemeClr>
                </a:solidFill>
              </a:rPr>
              <a:t>AL PROPRIO INTERNO RAPPRESENTANTI CHE POSSONO RIUNIRSI MENSILMENTE</a:t>
            </a:r>
            <a:endParaRPr kumimoji="0" lang="it-IT" sz="1400" b="1" i="0" u="none" strike="noStrike" kern="1200" cap="none" spc="0" normalizeH="0" baseline="0" noProof="0" dirty="0">
              <a:ln>
                <a:noFill/>
              </a:ln>
              <a:solidFill>
                <a:schemeClr val="bg2">
                  <a:lumMod val="50000"/>
                </a:schemeClr>
              </a:solidFill>
              <a:effectLst/>
              <a:uLnTx/>
              <a:uFillTx/>
              <a:latin typeface="Arial" pitchFamily="34" charset="0"/>
              <a:ea typeface="ＭＳ Ｐゴシック" pitchFamily="34" charset="-128"/>
              <a:cs typeface="+mn-cs"/>
            </a:endParaRPr>
          </a:p>
        </p:txBody>
      </p:sp>
      <p:sp>
        <p:nvSpPr>
          <p:cNvPr id="12" name="CasellaDiTesto 11">
            <a:extLst>
              <a:ext uri="{FF2B5EF4-FFF2-40B4-BE49-F238E27FC236}">
                <a16:creationId xmlns:a16="http://schemas.microsoft.com/office/drawing/2014/main" id="{454CC285-186D-46E0-9D46-8448C8D8B157}"/>
              </a:ext>
            </a:extLst>
          </p:cNvPr>
          <p:cNvSpPr txBox="1"/>
          <p:nvPr/>
        </p:nvSpPr>
        <p:spPr>
          <a:xfrm>
            <a:off x="276668" y="5372830"/>
            <a:ext cx="3668219" cy="95410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1400" b="1" i="0" u="none" strike="noStrike" kern="1200" cap="none" spc="0" normalizeH="0" baseline="0" noProof="0" dirty="0">
                <a:ln>
                  <a:noFill/>
                </a:ln>
                <a:solidFill>
                  <a:schemeClr val="bg2">
                    <a:lumMod val="50000"/>
                  </a:schemeClr>
                </a:solidFill>
                <a:effectLst/>
                <a:uLnTx/>
                <a:uFillTx/>
                <a:latin typeface="Arial" pitchFamily="34" charset="0"/>
                <a:ea typeface="ＭＳ Ｐゴシック" pitchFamily="34" charset="-128"/>
                <a:cs typeface="+mn-cs"/>
              </a:rPr>
              <a:t>IL CONSIGLIO DI AMMINISTRAZIONE COMPOSTO</a:t>
            </a:r>
            <a:r>
              <a:rPr kumimoji="0" lang="it-IT" sz="1400" b="1" i="0" u="none" strike="noStrike" kern="1200" cap="none" spc="0" normalizeH="0" noProof="0" dirty="0">
                <a:ln>
                  <a:noFill/>
                </a:ln>
                <a:solidFill>
                  <a:schemeClr val="bg2">
                    <a:lumMod val="50000"/>
                  </a:schemeClr>
                </a:solidFill>
                <a:effectLst/>
                <a:uLnTx/>
                <a:uFillTx/>
                <a:latin typeface="Arial" pitchFamily="34" charset="0"/>
                <a:ea typeface="ＭＳ Ｐゴシック" pitchFamily="34" charset="-128"/>
                <a:cs typeface="+mn-cs"/>
              </a:rPr>
              <a:t> DA 8 CONSIGLIERI,</a:t>
            </a:r>
            <a:r>
              <a:rPr kumimoji="0" lang="it-IT" sz="1400" b="1" i="0" u="none" strike="noStrike" kern="1200" cap="none" spc="0" normalizeH="0" baseline="0" noProof="0" dirty="0">
                <a:ln>
                  <a:noFill/>
                </a:ln>
                <a:solidFill>
                  <a:schemeClr val="bg2">
                    <a:lumMod val="50000"/>
                  </a:schemeClr>
                </a:solidFill>
                <a:effectLst/>
                <a:uLnTx/>
                <a:uFillTx/>
                <a:latin typeface="Arial" pitchFamily="34" charset="0"/>
                <a:ea typeface="ＭＳ Ｐゴシック" pitchFamily="34" charset="-128"/>
                <a:cs typeface="+mn-cs"/>
              </a:rPr>
              <a:t> CHE CONTROLLA IL FONDO</a:t>
            </a:r>
            <a:r>
              <a:rPr kumimoji="0" lang="it-IT" sz="1400" b="1" i="0" u="none" strike="noStrike" kern="1200" cap="none" spc="0" normalizeH="0" noProof="0" dirty="0">
                <a:ln>
                  <a:noFill/>
                </a:ln>
                <a:solidFill>
                  <a:schemeClr val="bg2">
                    <a:lumMod val="50000"/>
                  </a:schemeClr>
                </a:solidFill>
                <a:effectLst/>
                <a:uLnTx/>
                <a:uFillTx/>
                <a:latin typeface="Arial" pitchFamily="34" charset="0"/>
                <a:ea typeface="ＭＳ Ｐゴシック" pitchFamily="34" charset="-128"/>
                <a:cs typeface="+mn-cs"/>
              </a:rPr>
              <a:t> A LIVELLO OPERATIVO/STRATEGICO</a:t>
            </a:r>
            <a:endParaRPr kumimoji="0" lang="it-IT" sz="1400" b="1" i="0" u="none" strike="noStrike" kern="1200" cap="none" spc="0" normalizeH="0" baseline="0" noProof="0" dirty="0">
              <a:ln>
                <a:noFill/>
              </a:ln>
              <a:solidFill>
                <a:schemeClr val="bg2">
                  <a:lumMod val="50000"/>
                </a:schemeClr>
              </a:solidFill>
              <a:effectLst/>
              <a:uLnTx/>
              <a:uFillTx/>
              <a:latin typeface="Arial" pitchFamily="34" charset="0"/>
              <a:ea typeface="ＭＳ Ｐゴシック" pitchFamily="34" charset="-128"/>
              <a:cs typeface="+mn-cs"/>
            </a:endParaRPr>
          </a:p>
        </p:txBody>
      </p:sp>
      <p:sp>
        <p:nvSpPr>
          <p:cNvPr id="13" name="CasellaDiTesto 12">
            <a:extLst>
              <a:ext uri="{FF2B5EF4-FFF2-40B4-BE49-F238E27FC236}">
                <a16:creationId xmlns:a16="http://schemas.microsoft.com/office/drawing/2014/main" id="{5CA14B9D-6105-4569-8732-B9ECE3E67BA6}"/>
              </a:ext>
            </a:extLst>
          </p:cNvPr>
          <p:cNvSpPr txBox="1"/>
          <p:nvPr/>
        </p:nvSpPr>
        <p:spPr>
          <a:xfrm>
            <a:off x="6203683" y="5337693"/>
            <a:ext cx="3116796" cy="116955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1400" b="1" i="0" u="none" strike="noStrike" kern="1200" cap="none" spc="0" normalizeH="0" baseline="0" noProof="0" dirty="0">
                <a:ln>
                  <a:noFill/>
                </a:ln>
                <a:solidFill>
                  <a:schemeClr val="bg2">
                    <a:lumMod val="50000"/>
                  </a:schemeClr>
                </a:solidFill>
                <a:effectLst/>
                <a:uLnTx/>
                <a:uFillTx/>
                <a:latin typeface="Arial" pitchFamily="34" charset="0"/>
                <a:ea typeface="ＭＳ Ｐゴシック" pitchFamily="34" charset="-128"/>
                <a:cs typeface="+mn-cs"/>
              </a:rPr>
              <a:t>IL COLLEGIO DEI SINDACI</a:t>
            </a:r>
            <a:r>
              <a:rPr kumimoji="0" lang="it-IT" sz="1400" b="1" i="0" u="none" strike="noStrike" kern="1200" cap="none" spc="0" normalizeH="0" noProof="0" dirty="0">
                <a:ln>
                  <a:noFill/>
                </a:ln>
                <a:solidFill>
                  <a:schemeClr val="bg2">
                    <a:lumMod val="50000"/>
                  </a:schemeClr>
                </a:solidFill>
                <a:effectLst/>
                <a:uLnTx/>
                <a:uFillTx/>
                <a:latin typeface="Arial" pitchFamily="34" charset="0"/>
                <a:ea typeface="ＭＳ Ｐゴシック" pitchFamily="34" charset="-128"/>
                <a:cs typeface="+mn-cs"/>
              </a:rPr>
              <a:t> COMPOSTO DA 4 FIGURE</a:t>
            </a:r>
            <a:r>
              <a:rPr kumimoji="0" lang="it-IT" sz="1400" b="1" i="0" u="none" strike="noStrike" kern="1200" cap="none" spc="0" normalizeH="0" baseline="0" noProof="0" dirty="0">
                <a:ln>
                  <a:noFill/>
                </a:ln>
                <a:solidFill>
                  <a:schemeClr val="bg2">
                    <a:lumMod val="50000"/>
                  </a:schemeClr>
                </a:solidFill>
                <a:effectLst/>
                <a:uLnTx/>
                <a:uFillTx/>
                <a:latin typeface="Arial" pitchFamily="34" charset="0"/>
                <a:ea typeface="ＭＳ Ｐゴシック" pitchFamily="34" charset="-128"/>
                <a:cs typeface="+mn-cs"/>
              </a:rPr>
              <a:t> CHE CONTROLLA IL FONDO A LIVELLO AMMINISTRATIVO/FINANZIARIO</a:t>
            </a:r>
          </a:p>
        </p:txBody>
      </p:sp>
      <p:sp>
        <p:nvSpPr>
          <p:cNvPr id="15" name="CasellaDiTesto 14">
            <a:extLst>
              <a:ext uri="{FF2B5EF4-FFF2-40B4-BE49-F238E27FC236}">
                <a16:creationId xmlns:a16="http://schemas.microsoft.com/office/drawing/2014/main" id="{5916CBFB-7C57-4B41-B59A-0F29431E1A88}"/>
              </a:ext>
            </a:extLst>
          </p:cNvPr>
          <p:cNvSpPr txBox="1"/>
          <p:nvPr/>
        </p:nvSpPr>
        <p:spPr>
          <a:xfrm>
            <a:off x="3487770" y="1237711"/>
            <a:ext cx="3312367" cy="116955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1400" b="1" i="0" u="none" strike="noStrike" kern="1200" cap="none" spc="0" normalizeH="0" baseline="0" noProof="0" dirty="0">
                <a:ln>
                  <a:noFill/>
                </a:ln>
                <a:solidFill>
                  <a:schemeClr val="bg2">
                    <a:lumMod val="50000"/>
                  </a:schemeClr>
                </a:solidFill>
                <a:effectLst/>
                <a:uLnTx/>
                <a:uFillTx/>
                <a:latin typeface="Arial" pitchFamily="34" charset="0"/>
                <a:ea typeface="ＭＳ Ｐゴシック" pitchFamily="34" charset="-128"/>
                <a:cs typeface="+mn-cs"/>
              </a:rPr>
              <a:t>SI FORMA L’ASSEMBLEA DEI DELEGATI ,</a:t>
            </a:r>
            <a:r>
              <a:rPr kumimoji="0" lang="it-IT" sz="1400" b="1" i="0" u="none" strike="noStrike" kern="1200" cap="none" spc="0" normalizeH="0" noProof="0" dirty="0">
                <a:ln>
                  <a:noFill/>
                </a:ln>
                <a:solidFill>
                  <a:schemeClr val="bg2">
                    <a:lumMod val="50000"/>
                  </a:schemeClr>
                </a:solidFill>
                <a:effectLst/>
                <a:uLnTx/>
                <a:uFillTx/>
                <a:latin typeface="Arial" pitchFamily="34" charset="0"/>
                <a:ea typeface="ＭＳ Ｐゴシック" pitchFamily="34" charset="-128"/>
                <a:cs typeface="+mn-cs"/>
              </a:rPr>
              <a:t> </a:t>
            </a:r>
            <a:r>
              <a:rPr kumimoji="0" lang="it-IT" sz="1400" b="1" i="0" u="none" strike="noStrike" kern="1200" cap="none" spc="0" normalizeH="0" baseline="0" noProof="0" dirty="0">
                <a:ln>
                  <a:noFill/>
                </a:ln>
                <a:solidFill>
                  <a:schemeClr val="bg2">
                    <a:lumMod val="50000"/>
                  </a:schemeClr>
                </a:solidFill>
                <a:effectLst/>
                <a:uLnTx/>
                <a:uFillTx/>
                <a:latin typeface="Arial" pitchFamily="34" charset="0"/>
                <a:ea typeface="ＭＳ Ｐゴシック" pitchFamily="34" charset="-128"/>
                <a:cs typeface="+mn-cs"/>
              </a:rPr>
              <a:t>COMPOSTA DA 60 LAVORATORI</a:t>
            </a:r>
            <a:r>
              <a:rPr kumimoji="0" lang="it-IT" sz="1400" b="1" i="0" u="none" strike="noStrike" kern="1200" cap="none" spc="0" normalizeH="0" noProof="0" dirty="0">
                <a:ln>
                  <a:noFill/>
                </a:ln>
                <a:solidFill>
                  <a:schemeClr val="bg2">
                    <a:lumMod val="50000"/>
                  </a:schemeClr>
                </a:solidFill>
                <a:effectLst/>
                <a:uLnTx/>
                <a:uFillTx/>
                <a:latin typeface="Arial" pitchFamily="34" charset="0"/>
                <a:ea typeface="ＭＳ Ｐゴシック" pitchFamily="34" charset="-128"/>
                <a:cs typeface="+mn-cs"/>
              </a:rPr>
              <a:t> DEL PUBBLICO IMPIEGO</a:t>
            </a:r>
            <a:r>
              <a:rPr kumimoji="0" lang="it-IT" sz="1400" b="1" i="0" u="none" strike="noStrike" kern="1200" cap="none" spc="0" normalizeH="0" baseline="0" noProof="0" dirty="0">
                <a:ln>
                  <a:noFill/>
                </a:ln>
                <a:solidFill>
                  <a:schemeClr val="bg2">
                    <a:lumMod val="50000"/>
                  </a:schemeClr>
                </a:solidFill>
                <a:effectLst/>
                <a:uLnTx/>
                <a:uFillTx/>
                <a:latin typeface="Arial" pitchFamily="34" charset="0"/>
                <a:ea typeface="ＭＳ Ｐゴシック" pitchFamily="34" charset="-128"/>
                <a:cs typeface="+mn-cs"/>
              </a:rPr>
              <a:t> CHE SONO </a:t>
            </a:r>
            <a:r>
              <a:rPr kumimoji="0" lang="it-IT" sz="1400" b="1" i="0" u="none" strike="noStrike" kern="1200" cap="none" spc="0" normalizeH="0" noProof="0" dirty="0">
                <a:ln>
                  <a:noFill/>
                </a:ln>
                <a:solidFill>
                  <a:schemeClr val="bg2">
                    <a:lumMod val="50000"/>
                  </a:schemeClr>
                </a:solidFill>
                <a:effectLst/>
                <a:uLnTx/>
                <a:uFillTx/>
                <a:latin typeface="Arial" pitchFamily="34" charset="0"/>
                <a:ea typeface="ＭＳ Ｐゴシック" pitchFamily="34" charset="-128"/>
                <a:cs typeface="+mn-cs"/>
              </a:rPr>
              <a:t>IL GOVERNO DEL FONDO</a:t>
            </a:r>
            <a:endParaRPr kumimoji="0" lang="it-IT" sz="1400" b="1" i="0" u="none" strike="noStrike" kern="1200" cap="none" spc="0" normalizeH="0" baseline="0" noProof="0" dirty="0">
              <a:ln>
                <a:noFill/>
              </a:ln>
              <a:solidFill>
                <a:schemeClr val="bg2">
                  <a:lumMod val="50000"/>
                </a:schemeClr>
              </a:solidFill>
              <a:effectLst/>
              <a:uLnTx/>
              <a:uFillTx/>
              <a:latin typeface="Arial" pitchFamily="34" charset="0"/>
              <a:ea typeface="ＭＳ Ｐゴシック" pitchFamily="34" charset="-128"/>
              <a:cs typeface="+mn-cs"/>
            </a:endParaRPr>
          </a:p>
        </p:txBody>
      </p:sp>
      <p:pic>
        <p:nvPicPr>
          <p:cNvPr id="2" name="Immagine 1">
            <a:extLst>
              <a:ext uri="{FF2B5EF4-FFF2-40B4-BE49-F238E27FC236}">
                <a16:creationId xmlns:a16="http://schemas.microsoft.com/office/drawing/2014/main" id="{56801B95-409B-43A8-96CC-5C344CC030DB}"/>
              </a:ext>
            </a:extLst>
          </p:cNvPr>
          <p:cNvPicPr>
            <a:picLocks noChangeAspect="1"/>
          </p:cNvPicPr>
          <p:nvPr/>
        </p:nvPicPr>
        <p:blipFill>
          <a:blip r:embed="rId2"/>
          <a:stretch>
            <a:fillRect/>
          </a:stretch>
        </p:blipFill>
        <p:spPr>
          <a:xfrm>
            <a:off x="0" y="0"/>
            <a:ext cx="2553663" cy="2132856"/>
          </a:xfrm>
          <a:prstGeom prst="rect">
            <a:avLst/>
          </a:prstGeom>
        </p:spPr>
      </p:pic>
      <p:pic>
        <p:nvPicPr>
          <p:cNvPr id="9" name="Immagine 8">
            <a:extLst>
              <a:ext uri="{FF2B5EF4-FFF2-40B4-BE49-F238E27FC236}">
                <a16:creationId xmlns:a16="http://schemas.microsoft.com/office/drawing/2014/main" id="{ABD96611-44F6-4EEA-8E73-E77A4DC24786}"/>
              </a:ext>
            </a:extLst>
          </p:cNvPr>
          <p:cNvPicPr>
            <a:picLocks noChangeAspect="1"/>
          </p:cNvPicPr>
          <p:nvPr/>
        </p:nvPicPr>
        <p:blipFill>
          <a:blip r:embed="rId3"/>
          <a:stretch>
            <a:fillRect/>
          </a:stretch>
        </p:blipFill>
        <p:spPr>
          <a:xfrm>
            <a:off x="6681192" y="914388"/>
            <a:ext cx="3116796" cy="2077864"/>
          </a:xfrm>
          <a:prstGeom prst="rect">
            <a:avLst/>
          </a:prstGeom>
        </p:spPr>
      </p:pic>
      <p:pic>
        <p:nvPicPr>
          <p:cNvPr id="8" name="Immagine 7">
            <a:extLst>
              <a:ext uri="{FF2B5EF4-FFF2-40B4-BE49-F238E27FC236}">
                <a16:creationId xmlns:a16="http://schemas.microsoft.com/office/drawing/2014/main" id="{44C4DC95-7CB2-4E99-9964-6F76A6842946}"/>
              </a:ext>
            </a:extLst>
          </p:cNvPr>
          <p:cNvPicPr>
            <a:picLocks noChangeAspect="1"/>
          </p:cNvPicPr>
          <p:nvPr/>
        </p:nvPicPr>
        <p:blipFill>
          <a:blip r:embed="rId4"/>
          <a:stretch>
            <a:fillRect/>
          </a:stretch>
        </p:blipFill>
        <p:spPr>
          <a:xfrm>
            <a:off x="725520" y="3680343"/>
            <a:ext cx="2762250" cy="1657350"/>
          </a:xfrm>
          <a:prstGeom prst="rect">
            <a:avLst/>
          </a:prstGeom>
        </p:spPr>
      </p:pic>
      <p:pic>
        <p:nvPicPr>
          <p:cNvPr id="10" name="Immagine 9">
            <a:extLst>
              <a:ext uri="{FF2B5EF4-FFF2-40B4-BE49-F238E27FC236}">
                <a16:creationId xmlns:a16="http://schemas.microsoft.com/office/drawing/2014/main" id="{5683156F-DDFC-435C-B0CB-568748353DB9}"/>
              </a:ext>
            </a:extLst>
          </p:cNvPr>
          <p:cNvPicPr>
            <a:picLocks noChangeAspect="1"/>
          </p:cNvPicPr>
          <p:nvPr/>
        </p:nvPicPr>
        <p:blipFill>
          <a:blip r:embed="rId5"/>
          <a:stretch>
            <a:fillRect/>
          </a:stretch>
        </p:blipFill>
        <p:spPr>
          <a:xfrm>
            <a:off x="6038056" y="3847030"/>
            <a:ext cx="3448050" cy="1323975"/>
          </a:xfrm>
          <a:prstGeom prst="rect">
            <a:avLst/>
          </a:prstGeom>
        </p:spPr>
      </p:pic>
    </p:spTree>
    <p:extLst>
      <p:ext uri="{BB962C8B-B14F-4D97-AF65-F5344CB8AC3E}">
        <p14:creationId xmlns:p14="http://schemas.microsoft.com/office/powerpoint/2010/main" val="24983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12" grpId="0"/>
      <p:bldP spid="13"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43408"/>
            <a:ext cx="9353550" cy="865188"/>
          </a:xfrm>
        </p:spPr>
        <p:txBody>
          <a:bodyPr/>
          <a:lstStyle/>
          <a:p>
            <a:r>
              <a:rPr lang="it-IT" dirty="0"/>
              <a:t>Come funziona ?</a:t>
            </a:r>
          </a:p>
        </p:txBody>
      </p:sp>
      <p:sp>
        <p:nvSpPr>
          <p:cNvPr id="4" name="Segnaposto piè di pagina 3"/>
          <p:cNvSpPr>
            <a:spLocks noGrp="1"/>
          </p:cNvSpPr>
          <p:nvPr>
            <p:ph type="ftr" sz="quarter" idx="10"/>
          </p:nvPr>
        </p:nvSpPr>
        <p:spPr/>
        <p:txBody>
          <a:body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it-IT" sz="800" b="1" i="0" u="none" strike="noStrike" kern="1200" cap="none" spc="0" normalizeH="0" baseline="0" noProof="0">
                <a:ln>
                  <a:noFill/>
                </a:ln>
                <a:solidFill>
                  <a:srgbClr val="153059"/>
                </a:solidFill>
                <a:effectLst/>
                <a:uLnTx/>
                <a:uFillTx/>
                <a:latin typeface="Arial" pitchFamily="34" charset="0"/>
                <a:ea typeface="+mn-ea"/>
                <a:cs typeface="+mn-cs"/>
              </a:rPr>
              <a:t>FONDO PERSEO SIRIO Iscritto al n. 164 dell’Albo COVIP Sede legale: via degli Scialoja, 3 - 00196 Roma</a:t>
            </a:r>
            <a:endParaRPr kumimoji="0" lang="it-IT" sz="800" b="1" i="0" u="none" strike="noStrike" kern="1200" cap="none" spc="0" normalizeH="0" baseline="0" noProof="0" dirty="0">
              <a:ln>
                <a:noFill/>
              </a:ln>
              <a:solidFill>
                <a:srgbClr val="153059"/>
              </a:solidFill>
              <a:effectLst/>
              <a:uLnTx/>
              <a:uFillTx/>
              <a:latin typeface="Arial" pitchFamily="34" charset="0"/>
              <a:ea typeface="+mn-ea"/>
              <a:cs typeface="+mn-cs"/>
            </a:endParaRPr>
          </a:p>
        </p:txBody>
      </p:sp>
      <p:sp>
        <p:nvSpPr>
          <p:cNvPr id="5" name="Segnaposto numero diapositiva 4"/>
          <p:cNvSpPr>
            <a:spLocks noGrp="1"/>
          </p:cNvSpPr>
          <p:nvPr>
            <p:ph type="sldNum" sz="quarter" idx="11"/>
          </p:nvPr>
        </p:nvSpPr>
        <p:spPr/>
        <p:txBody>
          <a:bodyPr/>
          <a:lstStyle/>
          <a:p>
            <a:pPr marL="0" marR="0" lvl="0" indent="0" algn="r" defTabSz="914400" rtl="0" eaLnBrk="1" fontAlgn="base" latinLnBrk="0" hangingPunct="1">
              <a:lnSpc>
                <a:spcPct val="90000"/>
              </a:lnSpc>
              <a:spcBef>
                <a:spcPct val="0"/>
              </a:spcBef>
              <a:spcAft>
                <a:spcPct val="0"/>
              </a:spcAft>
              <a:buClrTx/>
              <a:buSzTx/>
              <a:buFontTx/>
              <a:buNone/>
              <a:tabLst/>
              <a:defRPr/>
            </a:pPr>
            <a:fld id="{95904E82-99A9-4D3B-A23D-537F45650900}" type="slidenum">
              <a:rPr kumimoji="0" lang="it-IT" sz="800" b="1" i="0" u="none" strike="noStrike" kern="1200" cap="none" spc="0" normalizeH="0" baseline="0" noProof="0" smtClean="0">
                <a:ln>
                  <a:noFill/>
                </a:ln>
                <a:solidFill>
                  <a:srgbClr val="153059"/>
                </a:solidFill>
                <a:effectLst/>
                <a:uLnTx/>
                <a:uFillTx/>
                <a:latin typeface="Arial" pitchFamily="34" charset="0"/>
                <a:ea typeface="+mn-ea"/>
                <a:cs typeface="+mn-cs"/>
              </a:rPr>
              <a:pPr marL="0" marR="0" lvl="0" indent="0" algn="r" defTabSz="914400" rtl="0" eaLnBrk="1" fontAlgn="base" latinLnBrk="0" hangingPunct="1">
                <a:lnSpc>
                  <a:spcPct val="90000"/>
                </a:lnSpc>
                <a:spcBef>
                  <a:spcPct val="0"/>
                </a:spcBef>
                <a:spcAft>
                  <a:spcPct val="0"/>
                </a:spcAft>
                <a:buClrTx/>
                <a:buSzTx/>
                <a:buFontTx/>
                <a:buNone/>
                <a:tabLst/>
                <a:defRPr/>
              </a:pPr>
              <a:t>12</a:t>
            </a:fld>
            <a:endParaRPr kumimoji="0" lang="it-IT" sz="800" b="1" i="0" u="none" strike="noStrike" kern="1200" cap="none" spc="0" normalizeH="0" baseline="0" noProof="0">
              <a:ln>
                <a:noFill/>
              </a:ln>
              <a:solidFill>
                <a:srgbClr val="153059"/>
              </a:solidFill>
              <a:effectLst/>
              <a:uLnTx/>
              <a:uFillTx/>
              <a:latin typeface="Arial" pitchFamily="34" charset="0"/>
              <a:ea typeface="+mn-ea"/>
              <a:cs typeface="+mn-cs"/>
            </a:endParaRPr>
          </a:p>
        </p:txBody>
      </p:sp>
      <p:sp>
        <p:nvSpPr>
          <p:cNvPr id="8" name="Rettangolo arrotondato 5">
            <a:extLst>
              <a:ext uri="{FF2B5EF4-FFF2-40B4-BE49-F238E27FC236}">
                <a16:creationId xmlns:a16="http://schemas.microsoft.com/office/drawing/2014/main" id="{C6F91288-D763-401A-8371-9935A1D699DC}"/>
              </a:ext>
            </a:extLst>
          </p:cNvPr>
          <p:cNvSpPr/>
          <p:nvPr/>
        </p:nvSpPr>
        <p:spPr>
          <a:xfrm>
            <a:off x="3548844" y="1176382"/>
            <a:ext cx="2808311" cy="5040560"/>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latin typeface="Times New Roman" pitchFamily="18" charset="0"/>
              <a:cs typeface="Times New Roman" pitchFamily="18" charset="0"/>
            </a:endParaRPr>
          </a:p>
          <a:p>
            <a:pPr algn="ctr">
              <a:defRPr/>
            </a:pPr>
            <a:endParaRPr lang="it-IT" dirty="0">
              <a:latin typeface="Times New Roman" pitchFamily="18" charset="0"/>
              <a:cs typeface="Times New Roman" pitchFamily="18" charset="0"/>
            </a:endParaRPr>
          </a:p>
        </p:txBody>
      </p:sp>
      <p:sp>
        <p:nvSpPr>
          <p:cNvPr id="12" name="Rettangolo arrotondato 4">
            <a:extLst>
              <a:ext uri="{FF2B5EF4-FFF2-40B4-BE49-F238E27FC236}">
                <a16:creationId xmlns:a16="http://schemas.microsoft.com/office/drawing/2014/main" id="{E86538D2-70CE-42B4-9370-A9CBE4C82B2C}"/>
              </a:ext>
            </a:extLst>
          </p:cNvPr>
          <p:cNvSpPr/>
          <p:nvPr/>
        </p:nvSpPr>
        <p:spPr>
          <a:xfrm>
            <a:off x="230530" y="1001744"/>
            <a:ext cx="2818154" cy="5451592"/>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latin typeface="Times New Roman" pitchFamily="18" charset="0"/>
              <a:cs typeface="Times New Roman" pitchFamily="18" charset="0"/>
            </a:endParaRPr>
          </a:p>
          <a:p>
            <a:pPr algn="ctr">
              <a:defRPr/>
            </a:pPr>
            <a:endParaRPr lang="it-IT" dirty="0">
              <a:latin typeface="Times New Roman" pitchFamily="18" charset="0"/>
              <a:cs typeface="Times New Roman" pitchFamily="18" charset="0"/>
            </a:endParaRPr>
          </a:p>
        </p:txBody>
      </p:sp>
      <p:sp>
        <p:nvSpPr>
          <p:cNvPr id="3" name="CasellaDiTesto 2">
            <a:extLst>
              <a:ext uri="{FF2B5EF4-FFF2-40B4-BE49-F238E27FC236}">
                <a16:creationId xmlns:a16="http://schemas.microsoft.com/office/drawing/2014/main" id="{923F3053-1FDC-4D36-9F3F-B9DA4DC1E19A}"/>
              </a:ext>
            </a:extLst>
          </p:cNvPr>
          <p:cNvSpPr txBox="1"/>
          <p:nvPr/>
        </p:nvSpPr>
        <p:spPr>
          <a:xfrm>
            <a:off x="344488" y="1124744"/>
            <a:ext cx="2592288" cy="5139869"/>
          </a:xfrm>
          <a:prstGeom prst="rect">
            <a:avLst/>
          </a:prstGeom>
          <a:noFill/>
        </p:spPr>
        <p:txBody>
          <a:bodyPr wrap="square" rtlCol="0">
            <a:spAutoFit/>
          </a:bodyPr>
          <a:lstStyle/>
          <a:p>
            <a:pPr algn="ctr"/>
            <a:r>
              <a:rPr lang="it-IT" sz="2400" dirty="0">
                <a:solidFill>
                  <a:schemeClr val="bg1"/>
                </a:solidFill>
              </a:rPr>
              <a:t>Personale interno</a:t>
            </a:r>
          </a:p>
          <a:p>
            <a:endParaRPr lang="it-IT" dirty="0">
              <a:solidFill>
                <a:schemeClr val="bg1"/>
              </a:solidFill>
            </a:endParaRPr>
          </a:p>
          <a:p>
            <a:r>
              <a:rPr lang="it-IT" dirty="0">
                <a:solidFill>
                  <a:schemeClr val="bg1"/>
                </a:solidFill>
              </a:rPr>
              <a:t>Ha il compito di:</a:t>
            </a:r>
          </a:p>
          <a:p>
            <a:endParaRPr lang="it-IT" sz="1000" dirty="0">
              <a:solidFill>
                <a:schemeClr val="bg1"/>
              </a:solidFill>
            </a:endParaRPr>
          </a:p>
          <a:p>
            <a:pPr marL="285750" indent="-285750">
              <a:buFontTx/>
              <a:buChar char="-"/>
            </a:pPr>
            <a:r>
              <a:rPr lang="it-IT" dirty="0">
                <a:solidFill>
                  <a:schemeClr val="bg1"/>
                </a:solidFill>
              </a:rPr>
              <a:t>Supportare gli Aderenti e le Amministrazioni;</a:t>
            </a:r>
          </a:p>
          <a:p>
            <a:pPr marL="285750" indent="-285750">
              <a:buFontTx/>
              <a:buChar char="-"/>
            </a:pPr>
            <a:r>
              <a:rPr lang="it-IT" dirty="0">
                <a:solidFill>
                  <a:schemeClr val="bg1"/>
                </a:solidFill>
              </a:rPr>
              <a:t>Supportare gli Organi del Fondo;</a:t>
            </a:r>
          </a:p>
          <a:p>
            <a:pPr marL="285750" indent="-285750">
              <a:buFontTx/>
              <a:buChar char="-"/>
            </a:pPr>
            <a:r>
              <a:rPr lang="it-IT" dirty="0">
                <a:solidFill>
                  <a:schemeClr val="bg1"/>
                </a:solidFill>
              </a:rPr>
              <a:t>Svolgere funzioni di back office;</a:t>
            </a:r>
          </a:p>
          <a:p>
            <a:pPr marL="285750" indent="-285750">
              <a:buFontTx/>
              <a:buChar char="-"/>
            </a:pPr>
            <a:r>
              <a:rPr lang="it-IT" dirty="0">
                <a:solidFill>
                  <a:schemeClr val="bg1"/>
                </a:solidFill>
              </a:rPr>
              <a:t>Supportare l’operato dei collaboratori esterni.</a:t>
            </a:r>
          </a:p>
          <a:p>
            <a:pPr marL="285750" indent="-285750">
              <a:buFontTx/>
              <a:buChar char="-"/>
            </a:pPr>
            <a:endParaRPr lang="it-IT" dirty="0">
              <a:solidFill>
                <a:schemeClr val="bg1"/>
              </a:solidFill>
            </a:endParaRPr>
          </a:p>
          <a:p>
            <a:pPr marL="285750" indent="-285750">
              <a:buFontTx/>
              <a:buChar char="-"/>
            </a:pPr>
            <a:endParaRPr lang="it-IT" dirty="0"/>
          </a:p>
        </p:txBody>
      </p:sp>
      <p:sp>
        <p:nvSpPr>
          <p:cNvPr id="13" name="CasellaDiTesto 12">
            <a:extLst>
              <a:ext uri="{FF2B5EF4-FFF2-40B4-BE49-F238E27FC236}">
                <a16:creationId xmlns:a16="http://schemas.microsoft.com/office/drawing/2014/main" id="{21C73D82-9D40-44CC-B06E-150570DC6965}"/>
              </a:ext>
            </a:extLst>
          </p:cNvPr>
          <p:cNvSpPr txBox="1"/>
          <p:nvPr/>
        </p:nvSpPr>
        <p:spPr>
          <a:xfrm>
            <a:off x="3800871" y="1274946"/>
            <a:ext cx="2304256" cy="4555093"/>
          </a:xfrm>
          <a:prstGeom prst="rect">
            <a:avLst/>
          </a:prstGeom>
          <a:noFill/>
        </p:spPr>
        <p:txBody>
          <a:bodyPr wrap="square" rtlCol="0">
            <a:spAutoFit/>
          </a:bodyPr>
          <a:lstStyle/>
          <a:p>
            <a:pPr algn="ctr"/>
            <a:r>
              <a:rPr lang="it-IT" sz="2400" dirty="0">
                <a:solidFill>
                  <a:schemeClr val="bg1"/>
                </a:solidFill>
              </a:rPr>
              <a:t>Collaboratori esterni</a:t>
            </a:r>
          </a:p>
          <a:p>
            <a:endParaRPr lang="it-IT" sz="800" dirty="0">
              <a:solidFill>
                <a:schemeClr val="bg1"/>
              </a:solidFill>
            </a:endParaRPr>
          </a:p>
          <a:p>
            <a:pPr algn="ctr"/>
            <a:r>
              <a:rPr lang="it-IT" dirty="0">
                <a:solidFill>
                  <a:schemeClr val="bg1"/>
                </a:solidFill>
              </a:rPr>
              <a:t>Vengono selezionati attraverso gara pubblica.</a:t>
            </a:r>
          </a:p>
          <a:p>
            <a:pPr algn="ctr"/>
            <a:r>
              <a:rPr lang="it-IT" dirty="0">
                <a:solidFill>
                  <a:schemeClr val="bg1"/>
                </a:solidFill>
              </a:rPr>
              <a:t>Si occupano di attività interne e di controllo.</a:t>
            </a:r>
          </a:p>
          <a:p>
            <a:pPr algn="ctr"/>
            <a:r>
              <a:rPr lang="it-IT" dirty="0">
                <a:solidFill>
                  <a:schemeClr val="bg1"/>
                </a:solidFill>
              </a:rPr>
              <a:t>Attività che gli organi del Fondo vogliono/devono delegare esternamente.</a:t>
            </a:r>
          </a:p>
          <a:p>
            <a:pPr marL="285750" indent="-285750">
              <a:buFontTx/>
              <a:buChar char="-"/>
            </a:pPr>
            <a:endParaRPr lang="it-IT" dirty="0"/>
          </a:p>
        </p:txBody>
      </p:sp>
      <p:sp>
        <p:nvSpPr>
          <p:cNvPr id="9" name="Rettangolo arrotondato 5">
            <a:extLst>
              <a:ext uri="{FF2B5EF4-FFF2-40B4-BE49-F238E27FC236}">
                <a16:creationId xmlns:a16="http://schemas.microsoft.com/office/drawing/2014/main" id="{FD50CDA9-4ED7-48D5-A2AA-C3E7D85923F5}"/>
              </a:ext>
            </a:extLst>
          </p:cNvPr>
          <p:cNvSpPr/>
          <p:nvPr/>
        </p:nvSpPr>
        <p:spPr>
          <a:xfrm>
            <a:off x="6698000" y="2060848"/>
            <a:ext cx="2818154" cy="4198224"/>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latin typeface="Times New Roman" pitchFamily="18" charset="0"/>
              <a:cs typeface="Times New Roman" pitchFamily="18" charset="0"/>
            </a:endParaRPr>
          </a:p>
          <a:p>
            <a:pPr algn="ctr">
              <a:defRPr/>
            </a:pPr>
            <a:endParaRPr lang="it-IT" dirty="0">
              <a:latin typeface="Times New Roman" pitchFamily="18" charset="0"/>
              <a:cs typeface="Times New Roman" pitchFamily="18" charset="0"/>
            </a:endParaRPr>
          </a:p>
        </p:txBody>
      </p:sp>
      <p:sp>
        <p:nvSpPr>
          <p:cNvPr id="10" name="CasellaDiTesto 9">
            <a:extLst>
              <a:ext uri="{FF2B5EF4-FFF2-40B4-BE49-F238E27FC236}">
                <a16:creationId xmlns:a16="http://schemas.microsoft.com/office/drawing/2014/main" id="{9F6B4153-D1EC-4FF8-8B59-E7C4B40ED0E9}"/>
              </a:ext>
            </a:extLst>
          </p:cNvPr>
          <p:cNvSpPr txBox="1"/>
          <p:nvPr/>
        </p:nvSpPr>
        <p:spPr>
          <a:xfrm>
            <a:off x="7033460" y="2184494"/>
            <a:ext cx="2304256" cy="3508653"/>
          </a:xfrm>
          <a:prstGeom prst="rect">
            <a:avLst/>
          </a:prstGeom>
          <a:noFill/>
        </p:spPr>
        <p:txBody>
          <a:bodyPr wrap="square" rtlCol="0">
            <a:spAutoFit/>
          </a:bodyPr>
          <a:lstStyle/>
          <a:p>
            <a:pPr algn="ctr"/>
            <a:r>
              <a:rPr lang="it-IT" sz="2400" dirty="0">
                <a:solidFill>
                  <a:schemeClr val="bg1"/>
                </a:solidFill>
              </a:rPr>
              <a:t>Controlli</a:t>
            </a:r>
          </a:p>
          <a:p>
            <a:endParaRPr lang="it-IT" dirty="0">
              <a:solidFill>
                <a:schemeClr val="bg1"/>
              </a:solidFill>
            </a:endParaRPr>
          </a:p>
          <a:p>
            <a:r>
              <a:rPr lang="it-IT" dirty="0">
                <a:solidFill>
                  <a:schemeClr val="bg1"/>
                </a:solidFill>
              </a:rPr>
              <a:t>Interni</a:t>
            </a:r>
          </a:p>
          <a:p>
            <a:pPr marL="285750" indent="-285750">
              <a:buFontTx/>
              <a:buChar char="-"/>
            </a:pPr>
            <a:r>
              <a:rPr lang="it-IT" dirty="0" err="1">
                <a:solidFill>
                  <a:schemeClr val="bg1"/>
                </a:solidFill>
              </a:rPr>
              <a:t>C.d.S</a:t>
            </a:r>
            <a:r>
              <a:rPr lang="it-IT" dirty="0">
                <a:solidFill>
                  <a:schemeClr val="bg1"/>
                </a:solidFill>
              </a:rPr>
              <a:t>.</a:t>
            </a:r>
          </a:p>
          <a:p>
            <a:pPr marL="285750" indent="-285750">
              <a:buFontTx/>
              <a:buChar char="-"/>
            </a:pPr>
            <a:r>
              <a:rPr lang="it-IT" dirty="0">
                <a:solidFill>
                  <a:schemeClr val="bg1"/>
                </a:solidFill>
              </a:rPr>
              <a:t>O.C.I.</a:t>
            </a:r>
          </a:p>
          <a:p>
            <a:pPr marL="285750" indent="-285750">
              <a:buFontTx/>
              <a:buChar char="-"/>
            </a:pPr>
            <a:r>
              <a:rPr lang="it-IT" dirty="0">
                <a:solidFill>
                  <a:schemeClr val="bg1"/>
                </a:solidFill>
              </a:rPr>
              <a:t>RISK MNG</a:t>
            </a:r>
          </a:p>
          <a:p>
            <a:endParaRPr lang="it-IT" dirty="0">
              <a:solidFill>
                <a:schemeClr val="bg1"/>
              </a:solidFill>
            </a:endParaRPr>
          </a:p>
          <a:p>
            <a:r>
              <a:rPr lang="it-IT" dirty="0">
                <a:solidFill>
                  <a:schemeClr val="bg1"/>
                </a:solidFill>
              </a:rPr>
              <a:t>Esterni</a:t>
            </a:r>
          </a:p>
          <a:p>
            <a:pPr marL="285750" indent="-285750">
              <a:buFontTx/>
              <a:buChar char="-"/>
            </a:pPr>
            <a:r>
              <a:rPr lang="it-IT" dirty="0">
                <a:solidFill>
                  <a:schemeClr val="bg1"/>
                </a:solidFill>
              </a:rPr>
              <a:t>COVIP</a:t>
            </a:r>
          </a:p>
          <a:p>
            <a:pPr marL="285750" indent="-285750">
              <a:buFontTx/>
              <a:buChar char="-"/>
            </a:pPr>
            <a:endParaRPr lang="it-IT" dirty="0">
              <a:solidFill>
                <a:schemeClr val="bg1"/>
              </a:solidFill>
            </a:endParaRPr>
          </a:p>
          <a:p>
            <a:pPr marL="285750" indent="-285750">
              <a:buFontTx/>
              <a:buChar char="-"/>
            </a:pPr>
            <a:endParaRPr lang="it-IT" dirty="0">
              <a:solidFill>
                <a:schemeClr val="bg1"/>
              </a:solidFill>
            </a:endParaRPr>
          </a:p>
          <a:p>
            <a:pPr marL="285750" indent="-285750">
              <a:buFontTx/>
              <a:buChar char="-"/>
            </a:pPr>
            <a:endParaRPr lang="it-IT" dirty="0"/>
          </a:p>
        </p:txBody>
      </p:sp>
    </p:spTree>
    <p:extLst>
      <p:ext uri="{BB962C8B-B14F-4D97-AF65-F5344CB8AC3E}">
        <p14:creationId xmlns:p14="http://schemas.microsoft.com/office/powerpoint/2010/main" val="1014677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ppt_x"/>
                                          </p:val>
                                        </p:tav>
                                        <p:tav tm="100000">
                                          <p:val>
                                            <p:strVal val="#ppt_x"/>
                                          </p:val>
                                        </p:tav>
                                      </p:tavLst>
                                    </p:anim>
                                    <p:anim calcmode="lin" valueType="num">
                                      <p:cBhvr additive="base">
                                        <p:cTn id="5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3">
                                            <p:txEl>
                                              <p:pRg st="0" end="0"/>
                                            </p:txEl>
                                          </p:spTgt>
                                        </p:tgtEl>
                                        <p:attrNameLst>
                                          <p:attrName>style.visibility</p:attrName>
                                        </p:attrNameLst>
                                      </p:cBhvr>
                                      <p:to>
                                        <p:strVal val="visible"/>
                                      </p:to>
                                    </p:set>
                                    <p:anim calcmode="lin" valueType="num">
                                      <p:cBhvr additive="base">
                                        <p:cTn id="55"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3">
                                            <p:txEl>
                                              <p:pRg st="2" end="2"/>
                                            </p:txEl>
                                          </p:spTgt>
                                        </p:tgtEl>
                                        <p:attrNameLst>
                                          <p:attrName>style.visibility</p:attrName>
                                        </p:attrNameLst>
                                      </p:cBhvr>
                                      <p:to>
                                        <p:strVal val="visible"/>
                                      </p:to>
                                    </p:set>
                                    <p:anim calcmode="lin" valueType="num">
                                      <p:cBhvr additive="base">
                                        <p:cTn id="61"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3">
                                            <p:txEl>
                                              <p:pRg st="3" end="3"/>
                                            </p:txEl>
                                          </p:spTgt>
                                        </p:tgtEl>
                                        <p:attrNameLst>
                                          <p:attrName>style.visibility</p:attrName>
                                        </p:attrNameLst>
                                      </p:cBhvr>
                                      <p:to>
                                        <p:strVal val="visible"/>
                                      </p:to>
                                    </p:set>
                                    <p:anim calcmode="lin" valueType="num">
                                      <p:cBhvr additive="base">
                                        <p:cTn id="67" dur="500" fill="hold"/>
                                        <p:tgtEl>
                                          <p:spTgt spid="13">
                                            <p:txEl>
                                              <p:pRg st="3" end="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13">
                                            <p:txEl>
                                              <p:pRg st="4" end="4"/>
                                            </p:txEl>
                                          </p:spTgt>
                                        </p:tgtEl>
                                        <p:attrNameLst>
                                          <p:attrName>style.visibility</p:attrName>
                                        </p:attrNameLst>
                                      </p:cBhvr>
                                      <p:to>
                                        <p:strVal val="visible"/>
                                      </p:to>
                                    </p:set>
                                    <p:anim calcmode="lin" valueType="num">
                                      <p:cBhvr additive="base">
                                        <p:cTn id="73" dur="500" fill="hold"/>
                                        <p:tgtEl>
                                          <p:spTgt spid="13">
                                            <p:txEl>
                                              <p:pRg st="4" end="4"/>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9"/>
                                        </p:tgtEl>
                                        <p:attrNameLst>
                                          <p:attrName>style.visibility</p:attrName>
                                        </p:attrNameLst>
                                      </p:cBhvr>
                                      <p:to>
                                        <p:strVal val="visible"/>
                                      </p:to>
                                    </p:set>
                                    <p:anim calcmode="lin" valueType="num">
                                      <p:cBhvr additive="base">
                                        <p:cTn id="79" dur="500" fill="hold"/>
                                        <p:tgtEl>
                                          <p:spTgt spid="9"/>
                                        </p:tgtEl>
                                        <p:attrNameLst>
                                          <p:attrName>ppt_x</p:attrName>
                                        </p:attrNameLst>
                                      </p:cBhvr>
                                      <p:tavLst>
                                        <p:tav tm="0">
                                          <p:val>
                                            <p:strVal val="#ppt_x"/>
                                          </p:val>
                                        </p:tav>
                                        <p:tav tm="100000">
                                          <p:val>
                                            <p:strVal val="#ppt_x"/>
                                          </p:val>
                                        </p:tav>
                                      </p:tavLst>
                                    </p:anim>
                                    <p:anim calcmode="lin" valueType="num">
                                      <p:cBhvr additive="base">
                                        <p:cTn id="8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10">
                                            <p:txEl>
                                              <p:pRg st="0" end="0"/>
                                            </p:txEl>
                                          </p:spTgt>
                                        </p:tgtEl>
                                        <p:attrNameLst>
                                          <p:attrName>style.visibility</p:attrName>
                                        </p:attrNameLst>
                                      </p:cBhvr>
                                      <p:to>
                                        <p:strVal val="visible"/>
                                      </p:to>
                                    </p:set>
                                    <p:anim calcmode="lin" valueType="num">
                                      <p:cBhvr additive="base">
                                        <p:cTn id="8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10">
                                            <p:txEl>
                                              <p:pRg st="2" end="2"/>
                                            </p:txEl>
                                          </p:spTgt>
                                        </p:tgtEl>
                                        <p:attrNameLst>
                                          <p:attrName>style.visibility</p:attrName>
                                        </p:attrNameLst>
                                      </p:cBhvr>
                                      <p:to>
                                        <p:strVal val="visible"/>
                                      </p:to>
                                    </p:set>
                                    <p:anim calcmode="lin" valueType="num">
                                      <p:cBhvr additive="base">
                                        <p:cTn id="91"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nodeType="clickEffect">
                                  <p:stCondLst>
                                    <p:cond delay="0"/>
                                  </p:stCondLst>
                                  <p:childTnLst>
                                    <p:set>
                                      <p:cBhvr>
                                        <p:cTn id="96" dur="1" fill="hold">
                                          <p:stCondLst>
                                            <p:cond delay="0"/>
                                          </p:stCondLst>
                                        </p:cTn>
                                        <p:tgtEl>
                                          <p:spTgt spid="10">
                                            <p:txEl>
                                              <p:pRg st="7" end="7"/>
                                            </p:txEl>
                                          </p:spTgt>
                                        </p:tgtEl>
                                        <p:attrNameLst>
                                          <p:attrName>style.visibility</p:attrName>
                                        </p:attrNameLst>
                                      </p:cBhvr>
                                      <p:to>
                                        <p:strVal val="visible"/>
                                      </p:to>
                                    </p:set>
                                    <p:anim calcmode="lin" valueType="num">
                                      <p:cBhvr additive="base">
                                        <p:cTn id="97" dur="500" fill="hold"/>
                                        <p:tgtEl>
                                          <p:spTgt spid="10">
                                            <p:txEl>
                                              <p:pRg st="7" end="7"/>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0">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nodeType="clickEffect">
                                  <p:stCondLst>
                                    <p:cond delay="0"/>
                                  </p:stCondLst>
                                  <p:childTnLst>
                                    <p:set>
                                      <p:cBhvr>
                                        <p:cTn id="102" dur="1" fill="hold">
                                          <p:stCondLst>
                                            <p:cond delay="0"/>
                                          </p:stCondLst>
                                        </p:cTn>
                                        <p:tgtEl>
                                          <p:spTgt spid="10">
                                            <p:txEl>
                                              <p:pRg st="3" end="3"/>
                                            </p:txEl>
                                          </p:spTgt>
                                        </p:tgtEl>
                                        <p:attrNameLst>
                                          <p:attrName>style.visibility</p:attrName>
                                        </p:attrNameLst>
                                      </p:cBhvr>
                                      <p:to>
                                        <p:strVal val="visible"/>
                                      </p:to>
                                    </p:set>
                                    <p:anim calcmode="lin" valueType="num">
                                      <p:cBhvr additive="base">
                                        <p:cTn id="103"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nodeType="clickEffect">
                                  <p:stCondLst>
                                    <p:cond delay="0"/>
                                  </p:stCondLst>
                                  <p:childTnLst>
                                    <p:set>
                                      <p:cBhvr>
                                        <p:cTn id="108" dur="1" fill="hold">
                                          <p:stCondLst>
                                            <p:cond delay="0"/>
                                          </p:stCondLst>
                                        </p:cTn>
                                        <p:tgtEl>
                                          <p:spTgt spid="10">
                                            <p:txEl>
                                              <p:pRg st="4" end="4"/>
                                            </p:txEl>
                                          </p:spTgt>
                                        </p:tgtEl>
                                        <p:attrNameLst>
                                          <p:attrName>style.visibility</p:attrName>
                                        </p:attrNameLst>
                                      </p:cBhvr>
                                      <p:to>
                                        <p:strVal val="visible"/>
                                      </p:to>
                                    </p:set>
                                    <p:anim calcmode="lin" valueType="num">
                                      <p:cBhvr additive="base">
                                        <p:cTn id="109"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1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nodeType="clickEffect">
                                  <p:stCondLst>
                                    <p:cond delay="0"/>
                                  </p:stCondLst>
                                  <p:childTnLst>
                                    <p:set>
                                      <p:cBhvr>
                                        <p:cTn id="114" dur="1" fill="hold">
                                          <p:stCondLst>
                                            <p:cond delay="0"/>
                                          </p:stCondLst>
                                        </p:cTn>
                                        <p:tgtEl>
                                          <p:spTgt spid="10">
                                            <p:txEl>
                                              <p:pRg st="5" end="5"/>
                                            </p:txEl>
                                          </p:spTgt>
                                        </p:tgtEl>
                                        <p:attrNameLst>
                                          <p:attrName>style.visibility</p:attrName>
                                        </p:attrNameLst>
                                      </p:cBhvr>
                                      <p:to>
                                        <p:strVal val="visible"/>
                                      </p:to>
                                    </p:set>
                                    <p:anim calcmode="lin" valueType="num">
                                      <p:cBhvr additive="base">
                                        <p:cTn id="115" dur="500" fill="hold"/>
                                        <p:tgtEl>
                                          <p:spTgt spid="10">
                                            <p:txEl>
                                              <p:pRg st="5" end="5"/>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1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nodeType="clickEffect">
                                  <p:stCondLst>
                                    <p:cond delay="0"/>
                                  </p:stCondLst>
                                  <p:childTnLst>
                                    <p:set>
                                      <p:cBhvr>
                                        <p:cTn id="120" dur="1" fill="hold">
                                          <p:stCondLst>
                                            <p:cond delay="0"/>
                                          </p:stCondLst>
                                        </p:cTn>
                                        <p:tgtEl>
                                          <p:spTgt spid="10">
                                            <p:txEl>
                                              <p:pRg st="8" end="8"/>
                                            </p:txEl>
                                          </p:spTgt>
                                        </p:tgtEl>
                                        <p:attrNameLst>
                                          <p:attrName>style.visibility</p:attrName>
                                        </p:attrNameLst>
                                      </p:cBhvr>
                                      <p:to>
                                        <p:strVal val="visible"/>
                                      </p:to>
                                    </p:set>
                                    <p:anim calcmode="lin" valueType="num">
                                      <p:cBhvr additive="base">
                                        <p:cTn id="121" dur="500" fill="hold"/>
                                        <p:tgtEl>
                                          <p:spTgt spid="10">
                                            <p:txEl>
                                              <p:pRg st="8" end="8"/>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10">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txBox="1">
            <a:spLocks noChangeArrowheads="1"/>
          </p:cNvSpPr>
          <p:nvPr/>
        </p:nvSpPr>
        <p:spPr bwMode="auto">
          <a:xfrm>
            <a:off x="660400" y="4800600"/>
            <a:ext cx="858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100000"/>
              </a:spcBef>
              <a:spcAft>
                <a:spcPct val="0"/>
              </a:spcAft>
              <a:buClr>
                <a:srgbClr val="7EAC58"/>
              </a:buClr>
              <a:buSzTx/>
              <a:buFontTx/>
              <a:buNone/>
              <a:tabLst/>
              <a:defRPr/>
            </a:pPr>
            <a:endParaRPr kumimoji="0" lang="it-IT" b="0" i="0" u="none" strike="noStrike" kern="0" cap="none" spc="0" normalizeH="0" baseline="0" noProof="0" dirty="0">
              <a:ln>
                <a:noFill/>
              </a:ln>
              <a:solidFill>
                <a:srgbClr val="FFFFFF"/>
              </a:solidFill>
              <a:effectLst/>
              <a:uLnTx/>
              <a:uFillTx/>
              <a:latin typeface="+mn-lt"/>
              <a:ea typeface="ＭＳ Ｐゴシック" charset="0"/>
              <a:cs typeface="ＭＳ Ｐゴシック" charset="0"/>
            </a:endParaRPr>
          </a:p>
        </p:txBody>
      </p:sp>
      <p:sp>
        <p:nvSpPr>
          <p:cNvPr id="2" name="Title 1"/>
          <p:cNvSpPr>
            <a:spLocks noGrp="1"/>
          </p:cNvSpPr>
          <p:nvPr>
            <p:ph type="ctrTitle"/>
          </p:nvPr>
        </p:nvSpPr>
        <p:spPr>
          <a:xfrm>
            <a:off x="684508" y="2492896"/>
            <a:ext cx="8585200" cy="1152525"/>
          </a:xfrm>
        </p:spPr>
        <p:txBody>
          <a:bodyPr/>
          <a:lstStyle/>
          <a:p>
            <a:pPr algn="ctr"/>
            <a:r>
              <a:rPr lang="fr-FR" sz="8000" dirty="0"/>
              <a:t>COME SI PUO’ ADERIRE?</a:t>
            </a:r>
            <a:endParaRPr lang="en-US" sz="8000" dirty="0"/>
          </a:p>
        </p:txBody>
      </p:sp>
    </p:spTree>
    <p:extLst>
      <p:ext uri="{BB962C8B-B14F-4D97-AF65-F5344CB8AC3E}">
        <p14:creationId xmlns:p14="http://schemas.microsoft.com/office/powerpoint/2010/main" val="303808103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2CCBF09A-D769-46B9-9D99-B89CCDE78C94}"/>
              </a:ext>
            </a:extLst>
          </p:cNvPr>
          <p:cNvSpPr>
            <a:spLocks noGrp="1"/>
          </p:cNvSpPr>
          <p:nvPr>
            <p:ph sz="half" idx="1"/>
          </p:nvPr>
        </p:nvSpPr>
        <p:spPr>
          <a:xfrm>
            <a:off x="344488" y="836712"/>
            <a:ext cx="9145016" cy="5544616"/>
          </a:xfrm>
          <a:ln w="12700">
            <a:solidFill>
              <a:schemeClr val="tx1"/>
            </a:solidFill>
          </a:ln>
        </p:spPr>
        <p:txBody>
          <a:bodyPr/>
          <a:lstStyle/>
          <a:p>
            <a:pPr marL="0" indent="0" algn="ctr">
              <a:spcBef>
                <a:spcPts val="0"/>
              </a:spcBef>
              <a:buNone/>
            </a:pPr>
            <a:r>
              <a:rPr lang="it-IT" sz="3600" dirty="0">
                <a:solidFill>
                  <a:srgbClr val="FF0000"/>
                </a:solidFill>
              </a:rPr>
              <a:t>VOLONTARIA</a:t>
            </a:r>
          </a:p>
          <a:p>
            <a:pPr marL="0" indent="0" algn="ctr">
              <a:spcBef>
                <a:spcPts val="0"/>
              </a:spcBef>
              <a:buNone/>
            </a:pPr>
            <a:endParaRPr lang="it-IT" sz="2200" dirty="0">
              <a:solidFill>
                <a:srgbClr val="FF0000"/>
              </a:solidFill>
            </a:endParaRPr>
          </a:p>
          <a:p>
            <a:pPr marL="0" indent="0" algn="ctr">
              <a:spcBef>
                <a:spcPts val="0"/>
              </a:spcBef>
              <a:buNone/>
            </a:pPr>
            <a:endParaRPr lang="it-IT" sz="2200" dirty="0">
              <a:solidFill>
                <a:srgbClr val="FF0000"/>
              </a:solidFill>
            </a:endParaRPr>
          </a:p>
          <a:p>
            <a:pPr marL="0" indent="0" algn="ctr">
              <a:spcBef>
                <a:spcPts val="0"/>
              </a:spcBef>
              <a:buNone/>
            </a:pPr>
            <a:endParaRPr lang="it-IT" sz="2200" dirty="0">
              <a:solidFill>
                <a:srgbClr val="FF0000"/>
              </a:solidFill>
            </a:endParaRPr>
          </a:p>
          <a:p>
            <a:pPr marL="0" indent="0" algn="ctr">
              <a:spcBef>
                <a:spcPts val="0"/>
              </a:spcBef>
              <a:buNone/>
            </a:pPr>
            <a:endParaRPr lang="it-IT" sz="2200" dirty="0">
              <a:solidFill>
                <a:srgbClr val="FF0000"/>
              </a:solidFill>
            </a:endParaRPr>
          </a:p>
          <a:p>
            <a:pPr marL="0" indent="0" algn="ctr">
              <a:spcBef>
                <a:spcPts val="0"/>
              </a:spcBef>
              <a:buNone/>
            </a:pPr>
            <a:endParaRPr lang="it-IT" sz="2200" dirty="0">
              <a:solidFill>
                <a:srgbClr val="FF0000"/>
              </a:solidFill>
            </a:endParaRPr>
          </a:p>
          <a:p>
            <a:pPr marL="0" indent="0" algn="ctr">
              <a:spcBef>
                <a:spcPts val="0"/>
              </a:spcBef>
              <a:buNone/>
            </a:pPr>
            <a:endParaRPr lang="it-IT" sz="2200" dirty="0">
              <a:solidFill>
                <a:srgbClr val="FF0000"/>
              </a:solidFill>
            </a:endParaRPr>
          </a:p>
          <a:p>
            <a:pPr marL="0" indent="0" algn="ctr">
              <a:spcBef>
                <a:spcPts val="0"/>
              </a:spcBef>
              <a:buNone/>
            </a:pPr>
            <a:endParaRPr lang="it-IT" sz="2200" dirty="0">
              <a:solidFill>
                <a:srgbClr val="FF0000"/>
              </a:solidFill>
            </a:endParaRPr>
          </a:p>
          <a:p>
            <a:pPr marL="0" indent="0" algn="ctr">
              <a:spcBef>
                <a:spcPts val="0"/>
              </a:spcBef>
              <a:buNone/>
            </a:pPr>
            <a:endParaRPr lang="it-IT" sz="2200" dirty="0">
              <a:solidFill>
                <a:srgbClr val="FF0000"/>
              </a:solidFill>
            </a:endParaRPr>
          </a:p>
        </p:txBody>
      </p:sp>
      <p:sp>
        <p:nvSpPr>
          <p:cNvPr id="5" name="Segnaposto piè di pagina 4">
            <a:extLst>
              <a:ext uri="{FF2B5EF4-FFF2-40B4-BE49-F238E27FC236}">
                <a16:creationId xmlns:a16="http://schemas.microsoft.com/office/drawing/2014/main" id="{AA49E753-98B4-45C0-B54A-D9BE270D833B}"/>
              </a:ext>
            </a:extLst>
          </p:cNvPr>
          <p:cNvSpPr>
            <a:spLocks noGrp="1"/>
          </p:cNvSpPr>
          <p:nvPr>
            <p:ph type="ftr" sz="quarter" idx="10"/>
          </p:nvPr>
        </p:nvSpPr>
        <p:spPr/>
        <p:txBody>
          <a:bodyPr/>
          <a:lstStyle/>
          <a:p>
            <a:pPr>
              <a:defRPr/>
            </a:pPr>
            <a:r>
              <a:rPr lang="it-IT"/>
              <a:t>FONDO PERSEO SIRIO Iscritto al n. 164 dell’Albo COVIP Sede legale: via degli Scialoja, 3 - 00196 Roma</a:t>
            </a:r>
          </a:p>
        </p:txBody>
      </p:sp>
      <p:sp>
        <p:nvSpPr>
          <p:cNvPr id="6" name="Segnaposto numero diapositiva 5">
            <a:extLst>
              <a:ext uri="{FF2B5EF4-FFF2-40B4-BE49-F238E27FC236}">
                <a16:creationId xmlns:a16="http://schemas.microsoft.com/office/drawing/2014/main" id="{640C7842-551C-4A82-BF20-E2078B0A8165}"/>
              </a:ext>
            </a:extLst>
          </p:cNvPr>
          <p:cNvSpPr>
            <a:spLocks noGrp="1"/>
          </p:cNvSpPr>
          <p:nvPr>
            <p:ph type="sldNum" sz="quarter" idx="11"/>
          </p:nvPr>
        </p:nvSpPr>
        <p:spPr/>
        <p:txBody>
          <a:bodyPr/>
          <a:lstStyle/>
          <a:p>
            <a:pPr>
              <a:defRPr/>
            </a:pPr>
            <a:fld id="{E5F58F44-BB39-47E5-8553-79F1C0CAC0B5}" type="slidenum">
              <a:rPr lang="it-IT" smtClean="0"/>
              <a:pPr>
                <a:defRPr/>
              </a:pPr>
              <a:t>14</a:t>
            </a:fld>
            <a:endParaRPr lang="it-IT"/>
          </a:p>
        </p:txBody>
      </p:sp>
      <p:pic>
        <p:nvPicPr>
          <p:cNvPr id="8" name="Immagine 7">
            <a:extLst>
              <a:ext uri="{FF2B5EF4-FFF2-40B4-BE49-F238E27FC236}">
                <a16:creationId xmlns:a16="http://schemas.microsoft.com/office/drawing/2014/main" id="{9AC3F32E-42BC-4B40-99E0-3611917FFA5E}"/>
              </a:ext>
            </a:extLst>
          </p:cNvPr>
          <p:cNvPicPr>
            <a:picLocks noChangeAspect="1"/>
          </p:cNvPicPr>
          <p:nvPr/>
        </p:nvPicPr>
        <p:blipFill>
          <a:blip r:embed="rId2"/>
          <a:stretch>
            <a:fillRect/>
          </a:stretch>
        </p:blipFill>
        <p:spPr>
          <a:xfrm>
            <a:off x="2703508" y="1700808"/>
            <a:ext cx="4426976" cy="2037360"/>
          </a:xfrm>
          <a:prstGeom prst="rect">
            <a:avLst/>
          </a:prstGeom>
        </p:spPr>
      </p:pic>
      <p:sp>
        <p:nvSpPr>
          <p:cNvPr id="7" name="CasellaDiTesto 6">
            <a:extLst>
              <a:ext uri="{FF2B5EF4-FFF2-40B4-BE49-F238E27FC236}">
                <a16:creationId xmlns:a16="http://schemas.microsoft.com/office/drawing/2014/main" id="{696A583B-9324-4950-AAA7-CB10DDB52642}"/>
              </a:ext>
            </a:extLst>
          </p:cNvPr>
          <p:cNvSpPr txBox="1"/>
          <p:nvPr/>
        </p:nvSpPr>
        <p:spPr>
          <a:xfrm>
            <a:off x="771426" y="3861048"/>
            <a:ext cx="8291140" cy="830997"/>
          </a:xfrm>
          <a:prstGeom prst="rect">
            <a:avLst/>
          </a:prstGeom>
          <a:noFill/>
        </p:spPr>
        <p:txBody>
          <a:bodyPr wrap="square">
            <a:spAutoFit/>
          </a:bodyPr>
          <a:lstStyle/>
          <a:p>
            <a:pPr marL="0" indent="0" algn="ctr">
              <a:spcBef>
                <a:spcPts val="0"/>
              </a:spcBef>
              <a:buNone/>
            </a:pPr>
            <a:r>
              <a:rPr lang="it-IT" sz="2400" dirty="0"/>
              <a:t>TUTTI I LAVORATORI RICOMPRESI NELL’ACCORDO POSSONO ADERIRE LIBERAMENTE.</a:t>
            </a:r>
          </a:p>
        </p:txBody>
      </p:sp>
      <p:sp>
        <p:nvSpPr>
          <p:cNvPr id="9" name="CasellaDiTesto 8">
            <a:extLst>
              <a:ext uri="{FF2B5EF4-FFF2-40B4-BE49-F238E27FC236}">
                <a16:creationId xmlns:a16="http://schemas.microsoft.com/office/drawing/2014/main" id="{EDF18085-1C6F-4A2A-8175-798F11ABE2BA}"/>
              </a:ext>
            </a:extLst>
          </p:cNvPr>
          <p:cNvSpPr txBox="1"/>
          <p:nvPr/>
        </p:nvSpPr>
        <p:spPr>
          <a:xfrm>
            <a:off x="807430" y="4784378"/>
            <a:ext cx="8291140" cy="1354217"/>
          </a:xfrm>
          <a:prstGeom prst="rect">
            <a:avLst/>
          </a:prstGeom>
          <a:noFill/>
        </p:spPr>
        <p:txBody>
          <a:bodyPr wrap="square">
            <a:spAutoFit/>
          </a:bodyPr>
          <a:lstStyle/>
          <a:p>
            <a:pPr marL="0" indent="0" algn="ctr">
              <a:spcBef>
                <a:spcPts val="0"/>
              </a:spcBef>
              <a:buNone/>
            </a:pPr>
            <a:r>
              <a:rPr lang="it-IT" sz="2000" dirty="0">
                <a:solidFill>
                  <a:srgbClr val="FF0000"/>
                </a:solidFill>
              </a:rPr>
              <a:t>LA NOVITA’ : </a:t>
            </a:r>
            <a:r>
              <a:rPr lang="it-IT" sz="2000" dirty="0"/>
              <a:t>TUTTI I LAVORATORI RICOMPRESI NELL’ACCORDO DEL SILENZIO ASSENSO (O ADESIONE SEMIAUTOMATICA) HANNO LA LIBERTA’ DI SCELTA, ENTRO SEI MESI DALLA DATA DI COMUNICAZIONE DA PARTE DELL’AMMINISTRAZIONE.</a:t>
            </a:r>
          </a:p>
        </p:txBody>
      </p:sp>
    </p:spTree>
    <p:extLst>
      <p:ext uri="{BB962C8B-B14F-4D97-AF65-F5344CB8AC3E}">
        <p14:creationId xmlns:p14="http://schemas.microsoft.com/office/powerpoint/2010/main" val="314333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2CCBF09A-D769-46B9-9D99-B89CCDE78C94}"/>
              </a:ext>
            </a:extLst>
          </p:cNvPr>
          <p:cNvSpPr>
            <a:spLocks noGrp="1"/>
          </p:cNvSpPr>
          <p:nvPr>
            <p:ph sz="half" idx="1"/>
          </p:nvPr>
        </p:nvSpPr>
        <p:spPr>
          <a:xfrm>
            <a:off x="344488" y="836712"/>
            <a:ext cx="9145016" cy="5544616"/>
          </a:xfrm>
          <a:ln w="12700">
            <a:solidFill>
              <a:schemeClr val="tx1"/>
            </a:solidFill>
          </a:ln>
        </p:spPr>
        <p:txBody>
          <a:bodyPr/>
          <a:lstStyle/>
          <a:p>
            <a:pPr marL="0" indent="0" algn="ctr">
              <a:spcBef>
                <a:spcPts val="0"/>
              </a:spcBef>
              <a:buNone/>
            </a:pPr>
            <a:r>
              <a:rPr lang="it-IT" sz="3600" dirty="0">
                <a:solidFill>
                  <a:srgbClr val="FF0000"/>
                </a:solidFill>
              </a:rPr>
              <a:t>VOLONTARIA</a:t>
            </a:r>
          </a:p>
          <a:p>
            <a:pPr marL="0" indent="0" algn="ctr">
              <a:spcBef>
                <a:spcPts val="0"/>
              </a:spcBef>
              <a:buNone/>
            </a:pPr>
            <a:endParaRPr lang="it-IT" sz="2200" dirty="0">
              <a:solidFill>
                <a:srgbClr val="FF0000"/>
              </a:solidFill>
            </a:endParaRPr>
          </a:p>
          <a:p>
            <a:pPr marL="0" indent="0" algn="ctr">
              <a:spcBef>
                <a:spcPts val="0"/>
              </a:spcBef>
              <a:buNone/>
            </a:pPr>
            <a:endParaRPr lang="it-IT" sz="2200" dirty="0">
              <a:solidFill>
                <a:srgbClr val="FF0000"/>
              </a:solidFill>
            </a:endParaRPr>
          </a:p>
          <a:p>
            <a:pPr marL="0" indent="0" algn="ctr">
              <a:spcBef>
                <a:spcPts val="0"/>
              </a:spcBef>
              <a:buNone/>
            </a:pPr>
            <a:endParaRPr lang="it-IT" sz="2200" dirty="0">
              <a:solidFill>
                <a:srgbClr val="FF0000"/>
              </a:solidFill>
            </a:endParaRPr>
          </a:p>
          <a:p>
            <a:pPr marL="0" indent="0" algn="ctr">
              <a:spcBef>
                <a:spcPts val="0"/>
              </a:spcBef>
              <a:buNone/>
            </a:pPr>
            <a:endParaRPr lang="it-IT" sz="2200" dirty="0">
              <a:solidFill>
                <a:srgbClr val="FF0000"/>
              </a:solidFill>
            </a:endParaRPr>
          </a:p>
          <a:p>
            <a:pPr marL="0" indent="0" algn="ctr">
              <a:spcBef>
                <a:spcPts val="0"/>
              </a:spcBef>
              <a:buNone/>
            </a:pPr>
            <a:endParaRPr lang="it-IT" sz="2200" dirty="0">
              <a:solidFill>
                <a:srgbClr val="FF0000"/>
              </a:solidFill>
            </a:endParaRPr>
          </a:p>
          <a:p>
            <a:pPr marL="0" indent="0" algn="ctr">
              <a:spcBef>
                <a:spcPts val="0"/>
              </a:spcBef>
              <a:buNone/>
            </a:pPr>
            <a:endParaRPr lang="it-IT" sz="2200" dirty="0">
              <a:solidFill>
                <a:srgbClr val="FF0000"/>
              </a:solidFill>
            </a:endParaRPr>
          </a:p>
          <a:p>
            <a:pPr marL="0" indent="0" algn="ctr">
              <a:spcBef>
                <a:spcPts val="0"/>
              </a:spcBef>
              <a:buNone/>
            </a:pPr>
            <a:endParaRPr lang="it-IT" sz="2200" dirty="0">
              <a:solidFill>
                <a:srgbClr val="FF0000"/>
              </a:solidFill>
            </a:endParaRPr>
          </a:p>
          <a:p>
            <a:pPr marL="0" indent="0" algn="ctr">
              <a:spcBef>
                <a:spcPts val="0"/>
              </a:spcBef>
              <a:buNone/>
            </a:pPr>
            <a:endParaRPr lang="it-IT" sz="2200" dirty="0">
              <a:solidFill>
                <a:srgbClr val="FF0000"/>
              </a:solidFill>
            </a:endParaRPr>
          </a:p>
          <a:p>
            <a:pPr marL="0" indent="0" algn="ctr">
              <a:spcBef>
                <a:spcPts val="0"/>
              </a:spcBef>
              <a:buNone/>
            </a:pPr>
            <a:r>
              <a:rPr lang="it-IT" dirty="0"/>
              <a:t>L’ADESIONE PREVEDE LA CONTRIBUZIONE DI TUTTI I SOGGETI COINVOLTI NELL’ACCORDO COLLETTIVO, PIU’ LA QUOTA DEL TFR.</a:t>
            </a:r>
          </a:p>
          <a:p>
            <a:pPr marL="0" indent="0" algn="ctr">
              <a:buNone/>
            </a:pPr>
            <a:r>
              <a:rPr lang="it-IT" u="sng" dirty="0">
                <a:solidFill>
                  <a:schemeClr val="tx2">
                    <a:lumMod val="60000"/>
                    <a:lumOff val="40000"/>
                  </a:schemeClr>
                </a:solidFill>
              </a:rPr>
              <a:t>«DECIDE SEMPRE E SOLO IL LAVORATORE»</a:t>
            </a:r>
          </a:p>
        </p:txBody>
      </p:sp>
      <p:sp>
        <p:nvSpPr>
          <p:cNvPr id="5" name="Segnaposto piè di pagina 4">
            <a:extLst>
              <a:ext uri="{FF2B5EF4-FFF2-40B4-BE49-F238E27FC236}">
                <a16:creationId xmlns:a16="http://schemas.microsoft.com/office/drawing/2014/main" id="{AA49E753-98B4-45C0-B54A-D9BE270D833B}"/>
              </a:ext>
            </a:extLst>
          </p:cNvPr>
          <p:cNvSpPr>
            <a:spLocks noGrp="1"/>
          </p:cNvSpPr>
          <p:nvPr>
            <p:ph type="ftr" sz="quarter" idx="10"/>
          </p:nvPr>
        </p:nvSpPr>
        <p:spPr/>
        <p:txBody>
          <a:bodyPr/>
          <a:lstStyle/>
          <a:p>
            <a:pPr>
              <a:defRPr/>
            </a:pPr>
            <a:r>
              <a:rPr lang="it-IT"/>
              <a:t>FONDO PERSEO SIRIO Iscritto al n. 164 dell’Albo COVIP Sede legale: via degli Scialoja, 3 - 00196 Roma</a:t>
            </a:r>
          </a:p>
        </p:txBody>
      </p:sp>
      <p:sp>
        <p:nvSpPr>
          <p:cNvPr id="6" name="Segnaposto numero diapositiva 5">
            <a:extLst>
              <a:ext uri="{FF2B5EF4-FFF2-40B4-BE49-F238E27FC236}">
                <a16:creationId xmlns:a16="http://schemas.microsoft.com/office/drawing/2014/main" id="{640C7842-551C-4A82-BF20-E2078B0A8165}"/>
              </a:ext>
            </a:extLst>
          </p:cNvPr>
          <p:cNvSpPr>
            <a:spLocks noGrp="1"/>
          </p:cNvSpPr>
          <p:nvPr>
            <p:ph type="sldNum" sz="quarter" idx="11"/>
          </p:nvPr>
        </p:nvSpPr>
        <p:spPr/>
        <p:txBody>
          <a:bodyPr/>
          <a:lstStyle/>
          <a:p>
            <a:pPr>
              <a:defRPr/>
            </a:pPr>
            <a:fld id="{E5F58F44-BB39-47E5-8553-79F1C0CAC0B5}" type="slidenum">
              <a:rPr lang="it-IT" smtClean="0"/>
              <a:pPr>
                <a:defRPr/>
              </a:pPr>
              <a:t>15</a:t>
            </a:fld>
            <a:endParaRPr lang="it-IT"/>
          </a:p>
        </p:txBody>
      </p:sp>
      <p:pic>
        <p:nvPicPr>
          <p:cNvPr id="8" name="Immagine 7">
            <a:extLst>
              <a:ext uri="{FF2B5EF4-FFF2-40B4-BE49-F238E27FC236}">
                <a16:creationId xmlns:a16="http://schemas.microsoft.com/office/drawing/2014/main" id="{9AC3F32E-42BC-4B40-99E0-3611917FFA5E}"/>
              </a:ext>
            </a:extLst>
          </p:cNvPr>
          <p:cNvPicPr>
            <a:picLocks noChangeAspect="1"/>
          </p:cNvPicPr>
          <p:nvPr/>
        </p:nvPicPr>
        <p:blipFill>
          <a:blip r:embed="rId2"/>
          <a:stretch>
            <a:fillRect/>
          </a:stretch>
        </p:blipFill>
        <p:spPr>
          <a:xfrm>
            <a:off x="2703508" y="1700808"/>
            <a:ext cx="4426976" cy="2037360"/>
          </a:xfrm>
          <a:prstGeom prst="rect">
            <a:avLst/>
          </a:prstGeom>
        </p:spPr>
      </p:pic>
    </p:spTree>
    <p:extLst>
      <p:ext uri="{BB962C8B-B14F-4D97-AF65-F5344CB8AC3E}">
        <p14:creationId xmlns:p14="http://schemas.microsoft.com/office/powerpoint/2010/main" val="26580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animEffect transition="in" filter="fade">
                                      <p:cBhvr>
                                        <p:cTn id="7" dur="2000"/>
                                        <p:tgtEl>
                                          <p:spTgt spid="3">
                                            <p:txEl>
                                              <p:pRg st="10" end="10"/>
                                            </p:txEl>
                                          </p:spTgt>
                                        </p:tgtEl>
                                      </p:cBhvr>
                                    </p:animEffect>
                                    <p:anim calcmode="lin" valueType="num">
                                      <p:cBhvr>
                                        <p:cTn id="8" dur="2000" fill="hold"/>
                                        <p:tgtEl>
                                          <p:spTgt spid="3">
                                            <p:txEl>
                                              <p:pRg st="10" end="1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10" end="1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txBox="1">
            <a:spLocks noChangeArrowheads="1"/>
          </p:cNvSpPr>
          <p:nvPr/>
        </p:nvSpPr>
        <p:spPr bwMode="auto">
          <a:xfrm>
            <a:off x="660400" y="4800600"/>
            <a:ext cx="858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100000"/>
              </a:spcBef>
              <a:spcAft>
                <a:spcPct val="0"/>
              </a:spcAft>
              <a:buClr>
                <a:srgbClr val="7EAC58"/>
              </a:buClr>
              <a:buSzTx/>
              <a:buFontTx/>
              <a:buNone/>
              <a:tabLst/>
              <a:defRPr/>
            </a:pPr>
            <a:endParaRPr kumimoji="0" lang="it-IT" b="0" i="0" u="none" strike="noStrike" kern="0" cap="none" spc="0" normalizeH="0" baseline="0" noProof="0" dirty="0">
              <a:ln>
                <a:noFill/>
              </a:ln>
              <a:solidFill>
                <a:srgbClr val="FFFFFF"/>
              </a:solidFill>
              <a:effectLst/>
              <a:uLnTx/>
              <a:uFillTx/>
              <a:latin typeface="+mn-lt"/>
              <a:ea typeface="ＭＳ Ｐゴシック" charset="0"/>
              <a:cs typeface="ＭＳ Ｐゴシック" charset="0"/>
            </a:endParaRPr>
          </a:p>
        </p:txBody>
      </p:sp>
      <p:sp>
        <p:nvSpPr>
          <p:cNvPr id="2" name="Title 1"/>
          <p:cNvSpPr>
            <a:spLocks noGrp="1"/>
          </p:cNvSpPr>
          <p:nvPr>
            <p:ph type="ctrTitle"/>
          </p:nvPr>
        </p:nvSpPr>
        <p:spPr>
          <a:xfrm>
            <a:off x="344488" y="2492896"/>
            <a:ext cx="9217024" cy="1152525"/>
          </a:xfrm>
        </p:spPr>
        <p:txBody>
          <a:bodyPr/>
          <a:lstStyle/>
          <a:p>
            <a:pPr algn="ctr"/>
            <a:r>
              <a:rPr lang="fr-FR" sz="8000" dirty="0"/>
              <a:t>COME SI</a:t>
            </a:r>
            <a:br>
              <a:rPr lang="fr-FR" sz="8000" dirty="0"/>
            </a:br>
            <a:r>
              <a:rPr lang="fr-FR" sz="8000" dirty="0"/>
              <a:t>CONTRIBUISCE ?</a:t>
            </a:r>
            <a:endParaRPr lang="en-US" sz="8000" dirty="0"/>
          </a:p>
        </p:txBody>
      </p:sp>
    </p:spTree>
    <p:extLst>
      <p:ext uri="{BB962C8B-B14F-4D97-AF65-F5344CB8AC3E}">
        <p14:creationId xmlns:p14="http://schemas.microsoft.com/office/powerpoint/2010/main" val="14486916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3890"/>
            <a:ext cx="8337376" cy="966838"/>
          </a:xfrm>
        </p:spPr>
        <p:txBody>
          <a:bodyPr/>
          <a:lstStyle/>
          <a:p>
            <a:r>
              <a:rPr lang="it-IT" dirty="0"/>
              <a:t>Come si contribuisce nella ADESIONE volontaria?</a:t>
            </a:r>
          </a:p>
        </p:txBody>
      </p:sp>
      <p:sp>
        <p:nvSpPr>
          <p:cNvPr id="3" name="Segnaposto contenuto 2"/>
          <p:cNvSpPr>
            <a:spLocks noGrp="1"/>
          </p:cNvSpPr>
          <p:nvPr>
            <p:ph idx="1"/>
          </p:nvPr>
        </p:nvSpPr>
        <p:spPr>
          <a:xfrm>
            <a:off x="271462" y="1556792"/>
            <a:ext cx="9363075" cy="5444132"/>
          </a:xfrm>
        </p:spPr>
        <p:txBody>
          <a:bodyPr/>
          <a:lstStyle/>
          <a:p>
            <a:pPr marL="0" indent="0" algn="ctr" eaLnBrk="1" hangingPunct="1">
              <a:buNone/>
            </a:pPr>
            <a:r>
              <a:rPr lang="it-IT" altLang="it-IT" sz="5400" dirty="0">
                <a:solidFill>
                  <a:srgbClr val="2D87AD"/>
                </a:solidFill>
                <a:cs typeface="Times New Roman" panose="02020603050405020304" pitchFamily="18" charset="0"/>
              </a:rPr>
              <a:t>TUTTE LE PERCENTUALI VENGONO CALCOLATE SUL REDDITO ANNUO UTILE PER IL CALCOLO DEL T.F.R.</a:t>
            </a:r>
          </a:p>
        </p:txBody>
      </p:sp>
      <p:sp>
        <p:nvSpPr>
          <p:cNvPr id="4" name="Segnaposto piè di pagina 3"/>
          <p:cNvSpPr>
            <a:spLocks noGrp="1"/>
          </p:cNvSpPr>
          <p:nvPr>
            <p:ph type="ftr" sz="quarter" idx="10"/>
          </p:nvPr>
        </p:nvSpPr>
        <p:spPr/>
        <p:txBody>
          <a:body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it-IT" sz="800" b="1" i="0" u="none" strike="noStrike" kern="1200" cap="none" spc="0" normalizeH="0" baseline="0" noProof="0">
                <a:ln>
                  <a:noFill/>
                </a:ln>
                <a:solidFill>
                  <a:srgbClr val="153059"/>
                </a:solidFill>
                <a:effectLst/>
                <a:uLnTx/>
                <a:uFillTx/>
                <a:latin typeface="Arial" pitchFamily="34" charset="0"/>
                <a:ea typeface="+mn-ea"/>
                <a:cs typeface="+mn-cs"/>
              </a:rPr>
              <a:t>FONDO PERSEO SIRIO Iscritto al n. 164 dell’Albo COVIP Sede legale: via degli Scialoja, 3 - 00196 Roma</a:t>
            </a:r>
            <a:endParaRPr kumimoji="0" lang="it-IT" sz="800" b="1" i="0" u="none" strike="noStrike" kern="1200" cap="none" spc="0" normalizeH="0" baseline="0" noProof="0" dirty="0">
              <a:ln>
                <a:noFill/>
              </a:ln>
              <a:solidFill>
                <a:srgbClr val="153059"/>
              </a:solidFill>
              <a:effectLst/>
              <a:uLnTx/>
              <a:uFillTx/>
              <a:latin typeface="Arial" pitchFamily="34" charset="0"/>
              <a:ea typeface="+mn-ea"/>
              <a:cs typeface="+mn-cs"/>
            </a:endParaRPr>
          </a:p>
        </p:txBody>
      </p:sp>
      <p:sp>
        <p:nvSpPr>
          <p:cNvPr id="5" name="Segnaposto numero diapositiva 4"/>
          <p:cNvSpPr>
            <a:spLocks noGrp="1"/>
          </p:cNvSpPr>
          <p:nvPr>
            <p:ph type="sldNum" sz="quarter" idx="11"/>
          </p:nvPr>
        </p:nvSpPr>
        <p:spPr/>
        <p:txBody>
          <a:bodyPr/>
          <a:lstStyle/>
          <a:p>
            <a:pPr marL="0" marR="0" lvl="0" indent="0" algn="r" defTabSz="914400" rtl="0" eaLnBrk="1" fontAlgn="base" latinLnBrk="0" hangingPunct="1">
              <a:lnSpc>
                <a:spcPct val="90000"/>
              </a:lnSpc>
              <a:spcBef>
                <a:spcPct val="0"/>
              </a:spcBef>
              <a:spcAft>
                <a:spcPct val="0"/>
              </a:spcAft>
              <a:buClrTx/>
              <a:buSzTx/>
              <a:buFontTx/>
              <a:buNone/>
              <a:tabLst/>
              <a:defRPr/>
            </a:pPr>
            <a:fld id="{95904E82-99A9-4D3B-A23D-537F45650900}" type="slidenum">
              <a:rPr kumimoji="0" lang="it-IT" sz="800" b="1" i="0" u="none" strike="noStrike" kern="1200" cap="none" spc="0" normalizeH="0" baseline="0" noProof="0" smtClean="0">
                <a:ln>
                  <a:noFill/>
                </a:ln>
                <a:solidFill>
                  <a:srgbClr val="153059"/>
                </a:solidFill>
                <a:effectLst/>
                <a:uLnTx/>
                <a:uFillTx/>
                <a:latin typeface="Arial" pitchFamily="34" charset="0"/>
                <a:ea typeface="+mn-ea"/>
                <a:cs typeface="+mn-cs"/>
              </a:rPr>
              <a:pPr marL="0" marR="0" lvl="0" indent="0" algn="r" defTabSz="914400" rtl="0" eaLnBrk="1" fontAlgn="base" latinLnBrk="0" hangingPunct="1">
                <a:lnSpc>
                  <a:spcPct val="90000"/>
                </a:lnSpc>
                <a:spcBef>
                  <a:spcPct val="0"/>
                </a:spcBef>
                <a:spcAft>
                  <a:spcPct val="0"/>
                </a:spcAft>
                <a:buClrTx/>
                <a:buSzTx/>
                <a:buFontTx/>
                <a:buNone/>
                <a:tabLst/>
                <a:defRPr/>
              </a:pPr>
              <a:t>17</a:t>
            </a:fld>
            <a:endParaRPr kumimoji="0" lang="it-IT" sz="800" b="1" i="0" u="none" strike="noStrike" kern="1200" cap="none" spc="0" normalizeH="0" baseline="0" noProof="0">
              <a:ln>
                <a:noFill/>
              </a:ln>
              <a:solidFill>
                <a:srgbClr val="153059"/>
              </a:solidFill>
              <a:effectLst/>
              <a:uLnTx/>
              <a:uFillTx/>
              <a:latin typeface="Arial" pitchFamily="34" charset="0"/>
              <a:ea typeface="+mn-ea"/>
              <a:cs typeface="+mn-cs"/>
            </a:endParaRPr>
          </a:p>
        </p:txBody>
      </p:sp>
    </p:spTree>
    <p:extLst>
      <p:ext uri="{BB962C8B-B14F-4D97-AF65-F5344CB8AC3E}">
        <p14:creationId xmlns:p14="http://schemas.microsoft.com/office/powerpoint/2010/main" val="34622254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42149" y="130502"/>
            <a:ext cx="6460651" cy="402485"/>
          </a:xfrm>
        </p:spPr>
        <p:txBody>
          <a:bodyPr/>
          <a:lstStyle/>
          <a:p>
            <a:pPr marL="0" indent="0" algn="ctr">
              <a:buNone/>
            </a:pPr>
            <a:r>
              <a:rPr lang="it-IT" sz="2400" dirty="0"/>
              <a:t>Aderendo a Perseo Sirio , il lavoratore  apre una posizione individuale</a:t>
            </a:r>
            <a:endParaRPr lang="it-IT" sz="1700" dirty="0"/>
          </a:p>
        </p:txBody>
      </p:sp>
      <p:sp>
        <p:nvSpPr>
          <p:cNvPr id="4" name="Segnaposto piè di pagina 3"/>
          <p:cNvSpPr>
            <a:spLocks noGrp="1"/>
          </p:cNvSpPr>
          <p:nvPr>
            <p:ph type="ftr" sz="quarter" idx="10"/>
          </p:nvPr>
        </p:nvSpPr>
        <p:spPr/>
        <p:txBody>
          <a:body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it-IT" sz="800" b="1" i="0" u="none" strike="noStrike" kern="1200" cap="none" spc="0" normalizeH="0" baseline="0" noProof="0">
                <a:ln>
                  <a:noFill/>
                </a:ln>
                <a:solidFill>
                  <a:srgbClr val="153059"/>
                </a:solidFill>
                <a:effectLst/>
                <a:uLnTx/>
                <a:uFillTx/>
                <a:latin typeface="Arial" pitchFamily="34" charset="0"/>
                <a:ea typeface="+mn-ea"/>
                <a:cs typeface="+mn-cs"/>
              </a:rPr>
              <a:t>FONDO PERSEO SIRIO Iscritto al n. 164 dell’Albo COVIP Sede legale: via degli Scialoja, 3 - 00196 Roma</a:t>
            </a:r>
            <a:endParaRPr kumimoji="0" lang="it-IT" sz="800" b="1" i="0" u="none" strike="noStrike" kern="1200" cap="none" spc="0" normalizeH="0" baseline="0" noProof="0" dirty="0">
              <a:ln>
                <a:noFill/>
              </a:ln>
              <a:solidFill>
                <a:srgbClr val="153059"/>
              </a:solidFill>
              <a:effectLst/>
              <a:uLnTx/>
              <a:uFillTx/>
              <a:latin typeface="Arial" pitchFamily="34" charset="0"/>
              <a:ea typeface="+mn-ea"/>
              <a:cs typeface="+mn-cs"/>
            </a:endParaRPr>
          </a:p>
        </p:txBody>
      </p:sp>
      <p:sp>
        <p:nvSpPr>
          <p:cNvPr id="5" name="Segnaposto numero diapositiva 4"/>
          <p:cNvSpPr>
            <a:spLocks noGrp="1"/>
          </p:cNvSpPr>
          <p:nvPr>
            <p:ph type="sldNum" sz="quarter" idx="11"/>
          </p:nvPr>
        </p:nvSpPr>
        <p:spPr/>
        <p:txBody>
          <a:bodyPr/>
          <a:lstStyle/>
          <a:p>
            <a:pPr marL="0" marR="0" lvl="0" indent="0" algn="r" defTabSz="914400" rtl="0" eaLnBrk="1" fontAlgn="base" latinLnBrk="0" hangingPunct="1">
              <a:lnSpc>
                <a:spcPct val="90000"/>
              </a:lnSpc>
              <a:spcBef>
                <a:spcPct val="0"/>
              </a:spcBef>
              <a:spcAft>
                <a:spcPct val="0"/>
              </a:spcAft>
              <a:buClrTx/>
              <a:buSzTx/>
              <a:buFontTx/>
              <a:buNone/>
              <a:tabLst/>
              <a:defRPr/>
            </a:pPr>
            <a:fld id="{95904E82-99A9-4D3B-A23D-537F45650900}" type="slidenum">
              <a:rPr kumimoji="0" lang="it-IT" sz="800" b="1" i="0" u="none" strike="noStrike" kern="1200" cap="none" spc="0" normalizeH="0" baseline="0" noProof="0" smtClean="0">
                <a:ln>
                  <a:noFill/>
                </a:ln>
                <a:solidFill>
                  <a:srgbClr val="153059"/>
                </a:solidFill>
                <a:effectLst/>
                <a:uLnTx/>
                <a:uFillTx/>
                <a:latin typeface="Arial" pitchFamily="34" charset="0"/>
                <a:ea typeface="+mn-ea"/>
                <a:cs typeface="+mn-cs"/>
              </a:rPr>
              <a:pPr marL="0" marR="0" lvl="0" indent="0" algn="r" defTabSz="914400" rtl="0" eaLnBrk="1" fontAlgn="base" latinLnBrk="0" hangingPunct="1">
                <a:lnSpc>
                  <a:spcPct val="90000"/>
                </a:lnSpc>
                <a:spcBef>
                  <a:spcPct val="0"/>
                </a:spcBef>
                <a:spcAft>
                  <a:spcPct val="0"/>
                </a:spcAft>
                <a:buClrTx/>
                <a:buSzTx/>
                <a:buFontTx/>
                <a:buNone/>
                <a:tabLst/>
                <a:defRPr/>
              </a:pPr>
              <a:t>18</a:t>
            </a:fld>
            <a:endParaRPr kumimoji="0" lang="it-IT" sz="800" b="1" i="0" u="none" strike="noStrike" kern="1200" cap="none" spc="0" normalizeH="0" baseline="0" noProof="0">
              <a:ln>
                <a:noFill/>
              </a:ln>
              <a:solidFill>
                <a:srgbClr val="153059"/>
              </a:solidFill>
              <a:effectLst/>
              <a:uLnTx/>
              <a:uFillTx/>
              <a:latin typeface="Arial" pitchFamily="34" charset="0"/>
              <a:ea typeface="+mn-ea"/>
              <a:cs typeface="+mn-cs"/>
            </a:endParaRPr>
          </a:p>
        </p:txBody>
      </p:sp>
      <p:pic>
        <p:nvPicPr>
          <p:cNvPr id="1026" name="Picture 2" descr="Risultati immagini per SALVADANAIO">
            <a:extLst>
              <a:ext uri="{FF2B5EF4-FFF2-40B4-BE49-F238E27FC236}">
                <a16:creationId xmlns:a16="http://schemas.microsoft.com/office/drawing/2014/main" id="{F6D9249E-2386-4F9C-9852-39E99711A6C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91351" y="3139756"/>
            <a:ext cx="2456276" cy="3275034"/>
          </a:xfrm>
          <a:prstGeom prst="rect">
            <a:avLst/>
          </a:prstGeom>
          <a:noFill/>
          <a:extLst>
            <a:ext uri="{909E8E84-426E-40DD-AFC4-6F175D3DCCD1}">
              <a14:hiddenFill xmlns:a14="http://schemas.microsoft.com/office/drawing/2010/main">
                <a:solidFill>
                  <a:srgbClr val="FFFFFF"/>
                </a:solidFill>
              </a14:hiddenFill>
            </a:ext>
          </a:extLst>
        </p:spPr>
      </p:pic>
      <p:sp>
        <p:nvSpPr>
          <p:cNvPr id="8" name="Ovale 7">
            <a:extLst>
              <a:ext uri="{FF2B5EF4-FFF2-40B4-BE49-F238E27FC236}">
                <a16:creationId xmlns:a16="http://schemas.microsoft.com/office/drawing/2014/main" id="{E22C605A-9CE4-4F17-808A-DEFBA9EE5171}"/>
              </a:ext>
            </a:extLst>
          </p:cNvPr>
          <p:cNvSpPr/>
          <p:nvPr/>
        </p:nvSpPr>
        <p:spPr bwMode="auto">
          <a:xfrm>
            <a:off x="0" y="4417139"/>
            <a:ext cx="3397798" cy="1962497"/>
          </a:xfrm>
          <a:prstGeom prst="ellipse">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it-IT" dirty="0">
                <a:solidFill>
                  <a:schemeClr val="bg1"/>
                </a:solidFill>
                <a:latin typeface="Arial" charset="0"/>
              </a:rPr>
              <a:t>IL LAVORATORE E IL DATORE CONTRIBUISCONO CON L’1%</a:t>
            </a:r>
            <a:endParaRPr kumimoji="0" lang="it-IT" sz="1800" b="1" i="0" u="none" strike="noStrike" cap="none" normalizeH="0" baseline="0" dirty="0">
              <a:ln>
                <a:noFill/>
              </a:ln>
              <a:solidFill>
                <a:schemeClr val="bg1"/>
              </a:solidFill>
              <a:effectLst/>
              <a:latin typeface="Arial" charset="0"/>
            </a:endParaRPr>
          </a:p>
        </p:txBody>
      </p:sp>
      <p:sp>
        <p:nvSpPr>
          <p:cNvPr id="16" name="Ovale 15">
            <a:extLst>
              <a:ext uri="{FF2B5EF4-FFF2-40B4-BE49-F238E27FC236}">
                <a16:creationId xmlns:a16="http://schemas.microsoft.com/office/drawing/2014/main" id="{D5A1C83C-BAC3-40B1-95D5-8F0D2383EDD5}"/>
              </a:ext>
            </a:extLst>
          </p:cNvPr>
          <p:cNvSpPr/>
          <p:nvPr/>
        </p:nvSpPr>
        <p:spPr bwMode="auto">
          <a:xfrm>
            <a:off x="5889104" y="1231874"/>
            <a:ext cx="2814815" cy="1705586"/>
          </a:xfrm>
          <a:prstGeom prst="ellipse">
            <a:avLst/>
          </a:prstGeom>
          <a:solidFill>
            <a:srgbClr val="56AB4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000" b="1" i="0" u="none" strike="noStrike" cap="none" normalizeH="0" baseline="0" dirty="0">
              <a:ln>
                <a:noFill/>
              </a:ln>
              <a:solidFill>
                <a:schemeClr val="bg1"/>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a:ln>
                  <a:noFill/>
                </a:ln>
                <a:solidFill>
                  <a:schemeClr val="bg1"/>
                </a:solidFill>
                <a:effectLst/>
                <a:latin typeface="Arial" charset="0"/>
              </a:rPr>
              <a:t>QUOTA DEL TFR</a:t>
            </a:r>
          </a:p>
        </p:txBody>
      </p:sp>
      <p:sp>
        <p:nvSpPr>
          <p:cNvPr id="18" name="Ovale 17">
            <a:extLst>
              <a:ext uri="{FF2B5EF4-FFF2-40B4-BE49-F238E27FC236}">
                <a16:creationId xmlns:a16="http://schemas.microsoft.com/office/drawing/2014/main" id="{72ED9AB7-0EA0-48F7-9C46-F0AA2E0B791D}"/>
              </a:ext>
            </a:extLst>
          </p:cNvPr>
          <p:cNvSpPr/>
          <p:nvPr/>
        </p:nvSpPr>
        <p:spPr bwMode="auto">
          <a:xfrm>
            <a:off x="6163212" y="3727688"/>
            <a:ext cx="3322894" cy="2548643"/>
          </a:xfrm>
          <a:prstGeom prst="ellipse">
            <a:avLst/>
          </a:prstGeom>
          <a:solidFill>
            <a:schemeClr val="tx1">
              <a:lumMod val="95000"/>
              <a:lumOff val="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it-IT" dirty="0">
                <a:solidFill>
                  <a:schemeClr val="bg1"/>
                </a:solidFill>
                <a:latin typeface="Arial" charset="0"/>
              </a:rPr>
              <a:t>IL LAVORATORE PUO’ EFFETTUARE VERSAMENTI VOLONTARI AL DI FUORI DEL RAPPORTO DI LAVORO</a:t>
            </a:r>
          </a:p>
          <a:p>
            <a:pPr marL="0" marR="0" indent="0" algn="ctr" defTabSz="914400" rtl="0" eaLnBrk="1" fontAlgn="base" latinLnBrk="0" hangingPunct="1">
              <a:lnSpc>
                <a:spcPct val="100000"/>
              </a:lnSpc>
              <a:spcBef>
                <a:spcPct val="0"/>
              </a:spcBef>
              <a:spcAft>
                <a:spcPct val="0"/>
              </a:spcAft>
              <a:buClrTx/>
              <a:buSzTx/>
              <a:buFontTx/>
              <a:buNone/>
              <a:tabLst/>
            </a:pPr>
            <a:endParaRPr kumimoji="0" lang="it-IT" sz="1800" b="1" i="0" u="none" strike="noStrike" cap="none" normalizeH="0" baseline="0" dirty="0">
              <a:ln>
                <a:noFill/>
              </a:ln>
              <a:solidFill>
                <a:schemeClr val="bg1"/>
              </a:solidFill>
              <a:effectLst/>
              <a:latin typeface="Arial" charset="0"/>
            </a:endParaRPr>
          </a:p>
        </p:txBody>
      </p:sp>
      <p:sp>
        <p:nvSpPr>
          <p:cNvPr id="10" name="Ovale 9">
            <a:extLst>
              <a:ext uri="{FF2B5EF4-FFF2-40B4-BE49-F238E27FC236}">
                <a16:creationId xmlns:a16="http://schemas.microsoft.com/office/drawing/2014/main" id="{6C7BBB53-E8F0-44FC-8CDA-9BEA06166B4A}"/>
              </a:ext>
            </a:extLst>
          </p:cNvPr>
          <p:cNvSpPr/>
          <p:nvPr/>
        </p:nvSpPr>
        <p:spPr bwMode="auto">
          <a:xfrm>
            <a:off x="481588" y="1043214"/>
            <a:ext cx="3825114" cy="2096542"/>
          </a:xfrm>
          <a:prstGeom prst="ellipse">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it-IT" dirty="0">
                <a:solidFill>
                  <a:schemeClr val="bg1"/>
                </a:solidFill>
                <a:latin typeface="Arial" charset="0"/>
              </a:rPr>
              <a:t>CONTRIBUTO DELLO STATO DELL’1,5% IN BASE </a:t>
            </a:r>
            <a:r>
              <a:rPr lang="it-IT" dirty="0" err="1">
                <a:solidFill>
                  <a:schemeClr val="bg1"/>
                </a:solidFill>
                <a:latin typeface="Arial" charset="0"/>
              </a:rPr>
              <a:t>D.Lgs</a:t>
            </a:r>
            <a:r>
              <a:rPr lang="it-IT" dirty="0">
                <a:solidFill>
                  <a:schemeClr val="bg1"/>
                </a:solidFill>
                <a:latin typeface="Arial" charset="0"/>
              </a:rPr>
              <a:t> 449/97 PER ASSUNTI PRIMA DEL 1/1/01 TRANNE EPNE</a:t>
            </a:r>
            <a:endParaRPr kumimoji="0" lang="it-IT" sz="1800" b="1" i="0" u="none" strike="noStrike" cap="none" normalizeH="0" baseline="0" dirty="0">
              <a:ln>
                <a:noFill/>
              </a:ln>
              <a:solidFill>
                <a:schemeClr val="bg1"/>
              </a:solidFill>
              <a:effectLst/>
              <a:latin typeface="Arial" charset="0"/>
            </a:endParaRPr>
          </a:p>
        </p:txBody>
      </p:sp>
    </p:spTree>
    <p:extLst>
      <p:ext uri="{BB962C8B-B14F-4D97-AF65-F5344CB8AC3E}">
        <p14:creationId xmlns:p14="http://schemas.microsoft.com/office/powerpoint/2010/main" val="915558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 calcmode="lin" valueType="num">
                                      <p:cBhvr additive="base">
                                        <p:cTn id="11" dur="500" fill="hold"/>
                                        <p:tgtEl>
                                          <p:spTgt spid="1026"/>
                                        </p:tgtEl>
                                        <p:attrNameLst>
                                          <p:attrName>ppt_x</p:attrName>
                                        </p:attrNameLst>
                                      </p:cBhvr>
                                      <p:tavLst>
                                        <p:tav tm="0">
                                          <p:val>
                                            <p:strVal val="#ppt_x"/>
                                          </p:val>
                                        </p:tav>
                                        <p:tav tm="100000">
                                          <p:val>
                                            <p:strVal val="#ppt_x"/>
                                          </p:val>
                                        </p:tav>
                                      </p:tavLst>
                                    </p:anim>
                                    <p:anim calcmode="lin" valueType="num">
                                      <p:cBhvr additive="base">
                                        <p:cTn id="12"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animBg="1"/>
      <p:bldP spid="16" grpId="0" animBg="1"/>
      <p:bldP spid="18"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a:extLst>
              <a:ext uri="{FF2B5EF4-FFF2-40B4-BE49-F238E27FC236}">
                <a16:creationId xmlns:a16="http://schemas.microsoft.com/office/drawing/2014/main" id="{457BDDE3-0EB9-425B-9EBF-49CFA8BD31F1}"/>
              </a:ext>
            </a:extLst>
          </p:cNvPr>
          <p:cNvSpPr>
            <a:spLocks noGrp="1"/>
          </p:cNvSpPr>
          <p:nvPr>
            <p:ph type="ftr" sz="quarter" idx="11"/>
          </p:nvPr>
        </p:nvSpPr>
        <p:spPr/>
        <p:txBody>
          <a:bodyPr/>
          <a:lstStyle/>
          <a:p>
            <a:pPr>
              <a:defRPr/>
            </a:pPr>
            <a:r>
              <a:rPr lang="it-IT"/>
              <a:t>FONDO PERSEO SIRIO Iscritto al n. 164 dell’Albo COVIP Sede legale: via degli Scialoja, 3 - 00196 Roma</a:t>
            </a:r>
          </a:p>
        </p:txBody>
      </p:sp>
      <p:sp>
        <p:nvSpPr>
          <p:cNvPr id="4" name="Segnaposto numero diapositiva 3">
            <a:extLst>
              <a:ext uri="{FF2B5EF4-FFF2-40B4-BE49-F238E27FC236}">
                <a16:creationId xmlns:a16="http://schemas.microsoft.com/office/drawing/2014/main" id="{B2771D97-0FE5-4C34-A2CB-AC8F70A261A7}"/>
              </a:ext>
            </a:extLst>
          </p:cNvPr>
          <p:cNvSpPr>
            <a:spLocks noGrp="1"/>
          </p:cNvSpPr>
          <p:nvPr>
            <p:ph type="sldNum" sz="quarter" idx="12"/>
          </p:nvPr>
        </p:nvSpPr>
        <p:spPr/>
        <p:txBody>
          <a:bodyPr/>
          <a:lstStyle/>
          <a:p>
            <a:pPr>
              <a:defRPr/>
            </a:pPr>
            <a:fld id="{AD25E35D-3FB9-47E1-ABE8-9C7481C4F098}" type="slidenum">
              <a:rPr lang="it-IT" smtClean="0"/>
              <a:pPr>
                <a:defRPr/>
              </a:pPr>
              <a:t>19</a:t>
            </a:fld>
            <a:endParaRPr lang="it-IT"/>
          </a:p>
        </p:txBody>
      </p:sp>
      <p:sp>
        <p:nvSpPr>
          <p:cNvPr id="6" name="Rettangolo arrotondato 4">
            <a:extLst>
              <a:ext uri="{FF2B5EF4-FFF2-40B4-BE49-F238E27FC236}">
                <a16:creationId xmlns:a16="http://schemas.microsoft.com/office/drawing/2014/main" id="{3F766E74-6906-4462-9067-435F6C354E2D}"/>
              </a:ext>
            </a:extLst>
          </p:cNvPr>
          <p:cNvSpPr/>
          <p:nvPr/>
        </p:nvSpPr>
        <p:spPr>
          <a:xfrm>
            <a:off x="1136576" y="1268760"/>
            <a:ext cx="3279965" cy="4824784"/>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8000" dirty="0">
                <a:cs typeface="Times New Roman" pitchFamily="18" charset="0"/>
              </a:rPr>
              <a:t>T.F.S.</a:t>
            </a:r>
          </a:p>
          <a:p>
            <a:pPr algn="ctr">
              <a:defRPr/>
            </a:pPr>
            <a:r>
              <a:rPr lang="it-IT" sz="2400" dirty="0">
                <a:cs typeface="Times New Roman" pitchFamily="18" charset="0"/>
              </a:rPr>
              <a:t>LAVORATORI IN SERVIZIO AL 31 DICEMBRE 2000 CON UN CONTRATTO A TEMPO INDETERMINATO</a:t>
            </a:r>
          </a:p>
          <a:p>
            <a:pPr algn="ctr">
              <a:defRPr/>
            </a:pPr>
            <a:endParaRPr lang="it-IT" dirty="0">
              <a:latin typeface="Times New Roman" pitchFamily="18" charset="0"/>
              <a:cs typeface="Times New Roman" pitchFamily="18" charset="0"/>
            </a:endParaRPr>
          </a:p>
        </p:txBody>
      </p:sp>
      <p:sp>
        <p:nvSpPr>
          <p:cNvPr id="7" name="Rettangolo arrotondato 5">
            <a:extLst>
              <a:ext uri="{FF2B5EF4-FFF2-40B4-BE49-F238E27FC236}">
                <a16:creationId xmlns:a16="http://schemas.microsoft.com/office/drawing/2014/main" id="{9D53118C-CECF-4790-9774-5EFD829DA16D}"/>
              </a:ext>
            </a:extLst>
          </p:cNvPr>
          <p:cNvSpPr/>
          <p:nvPr/>
        </p:nvSpPr>
        <p:spPr>
          <a:xfrm>
            <a:off x="5745088" y="1268760"/>
            <a:ext cx="3279965" cy="4824784"/>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8000" dirty="0">
                <a:cs typeface="Times New Roman" pitchFamily="18" charset="0"/>
              </a:rPr>
              <a:t>T.F.R.</a:t>
            </a:r>
          </a:p>
          <a:p>
            <a:pPr algn="ctr">
              <a:defRPr/>
            </a:pPr>
            <a:r>
              <a:rPr lang="it-IT" sz="2400" dirty="0">
                <a:cs typeface="Times New Roman" pitchFamily="18" charset="0"/>
              </a:rPr>
              <a:t>LAVORATORI IN SERVIZIO DAL 1 GENNAIO 2001</a:t>
            </a:r>
          </a:p>
          <a:p>
            <a:pPr algn="ctr">
              <a:defRPr/>
            </a:pPr>
            <a:endParaRPr lang="it-IT" dirty="0">
              <a:latin typeface="Times New Roman" pitchFamily="18" charset="0"/>
              <a:cs typeface="Times New Roman" pitchFamily="18" charset="0"/>
            </a:endParaRPr>
          </a:p>
          <a:p>
            <a:pPr algn="ctr">
              <a:defRPr/>
            </a:pPr>
            <a:endParaRPr lang="it-IT" dirty="0">
              <a:latin typeface="Times New Roman" pitchFamily="18" charset="0"/>
              <a:cs typeface="Times New Roman" pitchFamily="18" charset="0"/>
            </a:endParaRPr>
          </a:p>
        </p:txBody>
      </p:sp>
      <p:sp>
        <p:nvSpPr>
          <p:cNvPr id="8" name="Titolo 1">
            <a:extLst>
              <a:ext uri="{FF2B5EF4-FFF2-40B4-BE49-F238E27FC236}">
                <a16:creationId xmlns:a16="http://schemas.microsoft.com/office/drawing/2014/main" id="{D951FFBD-0952-4555-9C6F-4B39E2398EA1}"/>
              </a:ext>
            </a:extLst>
          </p:cNvPr>
          <p:cNvSpPr>
            <a:spLocks noGrp="1"/>
          </p:cNvSpPr>
          <p:nvPr>
            <p:ph type="title"/>
          </p:nvPr>
        </p:nvSpPr>
        <p:spPr>
          <a:xfrm>
            <a:off x="304800" y="0"/>
            <a:ext cx="9353550" cy="865188"/>
          </a:xfrm>
        </p:spPr>
        <p:txBody>
          <a:bodyPr/>
          <a:lstStyle/>
          <a:p>
            <a:r>
              <a:rPr lang="it-IT" dirty="0"/>
              <a:t>FACILE DIRE TFR…..</a:t>
            </a:r>
          </a:p>
        </p:txBody>
      </p:sp>
    </p:spTree>
    <p:extLst>
      <p:ext uri="{BB962C8B-B14F-4D97-AF65-F5344CB8AC3E}">
        <p14:creationId xmlns:p14="http://schemas.microsoft.com/office/powerpoint/2010/main" val="3220333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982BAD-6C21-4217-A0DB-8C84EFA2E19A}"/>
              </a:ext>
            </a:extLst>
          </p:cNvPr>
          <p:cNvSpPr>
            <a:spLocks noGrp="1"/>
          </p:cNvSpPr>
          <p:nvPr>
            <p:ph type="title"/>
          </p:nvPr>
        </p:nvSpPr>
        <p:spPr>
          <a:xfrm>
            <a:off x="0" y="-250315"/>
            <a:ext cx="8337376" cy="865188"/>
          </a:xfrm>
        </p:spPr>
        <p:txBody>
          <a:bodyPr/>
          <a:lstStyle/>
          <a:p>
            <a:r>
              <a:rPr lang="it-IT" dirty="0"/>
              <a:t>Quale obiettivo oggi?</a:t>
            </a:r>
          </a:p>
        </p:txBody>
      </p:sp>
      <p:sp>
        <p:nvSpPr>
          <p:cNvPr id="3" name="Segnaposto piè di pagina 2">
            <a:extLst>
              <a:ext uri="{FF2B5EF4-FFF2-40B4-BE49-F238E27FC236}">
                <a16:creationId xmlns:a16="http://schemas.microsoft.com/office/drawing/2014/main" id="{49D8BE25-31FC-476A-952F-6D73D1F33551}"/>
              </a:ext>
            </a:extLst>
          </p:cNvPr>
          <p:cNvSpPr>
            <a:spLocks noGrp="1"/>
          </p:cNvSpPr>
          <p:nvPr>
            <p:ph type="ftr" sz="quarter" idx="11"/>
          </p:nvPr>
        </p:nvSpPr>
        <p:spPr/>
        <p:txBody>
          <a:bodyPr/>
          <a:lstStyle/>
          <a:p>
            <a:pPr>
              <a:defRPr/>
            </a:pPr>
            <a:r>
              <a:rPr lang="it-IT"/>
              <a:t>FONDO PERSEO SIRIO Iscritto al n. 164 dell’Albo COVIP Sede legale: via degli Scialoja, 3 - 00196 Roma</a:t>
            </a:r>
          </a:p>
        </p:txBody>
      </p:sp>
      <p:sp>
        <p:nvSpPr>
          <p:cNvPr id="4" name="Segnaposto numero diapositiva 3">
            <a:extLst>
              <a:ext uri="{FF2B5EF4-FFF2-40B4-BE49-F238E27FC236}">
                <a16:creationId xmlns:a16="http://schemas.microsoft.com/office/drawing/2014/main" id="{7D554716-A8F5-49D0-80D8-6359AFB20DDE}"/>
              </a:ext>
            </a:extLst>
          </p:cNvPr>
          <p:cNvSpPr>
            <a:spLocks noGrp="1"/>
          </p:cNvSpPr>
          <p:nvPr>
            <p:ph type="sldNum" sz="quarter" idx="12"/>
          </p:nvPr>
        </p:nvSpPr>
        <p:spPr/>
        <p:txBody>
          <a:bodyPr/>
          <a:lstStyle/>
          <a:p>
            <a:pPr>
              <a:defRPr/>
            </a:pPr>
            <a:fld id="{AD25E35D-3FB9-47E1-ABE8-9C7481C4F098}" type="slidenum">
              <a:rPr lang="it-IT" smtClean="0"/>
              <a:pPr>
                <a:defRPr/>
              </a:pPr>
              <a:t>2</a:t>
            </a:fld>
            <a:endParaRPr lang="it-IT"/>
          </a:p>
        </p:txBody>
      </p:sp>
      <p:sp>
        <p:nvSpPr>
          <p:cNvPr id="5" name="Rettangolo 4">
            <a:extLst>
              <a:ext uri="{FF2B5EF4-FFF2-40B4-BE49-F238E27FC236}">
                <a16:creationId xmlns:a16="http://schemas.microsoft.com/office/drawing/2014/main" id="{9D06E0B7-1D7D-4DE3-A5CC-499D52ECB123}"/>
              </a:ext>
            </a:extLst>
          </p:cNvPr>
          <p:cNvSpPr/>
          <p:nvPr/>
        </p:nvSpPr>
        <p:spPr>
          <a:xfrm>
            <a:off x="368431" y="764704"/>
            <a:ext cx="9169138" cy="5478423"/>
          </a:xfrm>
          <a:prstGeom prst="rect">
            <a:avLst/>
          </a:prstGeom>
        </p:spPr>
        <p:txBody>
          <a:bodyPr wrap="square">
            <a:spAutoFit/>
          </a:bodyPr>
          <a:lstStyle/>
          <a:p>
            <a:pPr algn="ctr"/>
            <a:r>
              <a:rPr lang="it-IT" sz="5400" dirty="0">
                <a:solidFill>
                  <a:srgbClr val="2D87AD"/>
                </a:solidFill>
                <a:latin typeface="+mn-lt"/>
                <a:cs typeface="Times New Roman" pitchFamily="18" charset="0"/>
              </a:rPr>
              <a:t>DARVI TUTTE LE INFORMAZIONI NECESSARIE AFFINCHE’ VOI POSSIATE PRENDERE UNA DECISIONE </a:t>
            </a:r>
            <a:r>
              <a:rPr lang="it-IT" sz="8000" dirty="0">
                <a:solidFill>
                  <a:srgbClr val="FF0000"/>
                </a:solidFill>
                <a:latin typeface="+mn-lt"/>
                <a:cs typeface="Times New Roman" pitchFamily="18" charset="0"/>
              </a:rPr>
              <a:t>CONSAPEVOLE</a:t>
            </a:r>
            <a:endParaRPr lang="it-IT" sz="8000" dirty="0">
              <a:solidFill>
                <a:srgbClr val="FF0000"/>
              </a:solidFill>
              <a:latin typeface="+mn-lt"/>
            </a:endParaRPr>
          </a:p>
        </p:txBody>
      </p:sp>
    </p:spTree>
    <p:extLst>
      <p:ext uri="{BB962C8B-B14F-4D97-AF65-F5344CB8AC3E}">
        <p14:creationId xmlns:p14="http://schemas.microsoft.com/office/powerpoint/2010/main" val="3128968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8BDB762-4CC1-408D-8370-4AD8715CFA6D}"/>
              </a:ext>
            </a:extLst>
          </p:cNvPr>
          <p:cNvSpPr>
            <a:spLocks noGrp="1"/>
          </p:cNvSpPr>
          <p:nvPr>
            <p:ph type="title"/>
          </p:nvPr>
        </p:nvSpPr>
        <p:spPr/>
        <p:txBody>
          <a:bodyPr/>
          <a:lstStyle/>
          <a:p>
            <a:r>
              <a:rPr lang="it-IT" dirty="0"/>
              <a:t>COME SI CONTRIBUISCE?</a:t>
            </a:r>
          </a:p>
        </p:txBody>
      </p:sp>
      <p:sp>
        <p:nvSpPr>
          <p:cNvPr id="3" name="Segnaposto piè di pagina 2">
            <a:extLst>
              <a:ext uri="{FF2B5EF4-FFF2-40B4-BE49-F238E27FC236}">
                <a16:creationId xmlns:a16="http://schemas.microsoft.com/office/drawing/2014/main" id="{9C14DC03-38EB-4D61-AA54-98B92620622E}"/>
              </a:ext>
            </a:extLst>
          </p:cNvPr>
          <p:cNvSpPr>
            <a:spLocks noGrp="1"/>
          </p:cNvSpPr>
          <p:nvPr>
            <p:ph type="ftr" sz="quarter" idx="11"/>
          </p:nvPr>
        </p:nvSpPr>
        <p:spPr/>
        <p:txBody>
          <a:bodyPr/>
          <a:lstStyle/>
          <a:p>
            <a:pPr>
              <a:defRPr/>
            </a:pPr>
            <a:r>
              <a:rPr lang="it-IT" dirty="0"/>
              <a:t>FONDO PERSEO SIRIO Iscritto al n. 164 dell’Albo COVIP Sede legale: via degli Scialoja, 3 - 00196 Roma</a:t>
            </a:r>
          </a:p>
        </p:txBody>
      </p:sp>
      <p:sp>
        <p:nvSpPr>
          <p:cNvPr id="4" name="Segnaposto numero diapositiva 3">
            <a:extLst>
              <a:ext uri="{FF2B5EF4-FFF2-40B4-BE49-F238E27FC236}">
                <a16:creationId xmlns:a16="http://schemas.microsoft.com/office/drawing/2014/main" id="{0E0BA8AF-F587-4BE4-802F-489E65AA36AF}"/>
              </a:ext>
            </a:extLst>
          </p:cNvPr>
          <p:cNvSpPr>
            <a:spLocks noGrp="1"/>
          </p:cNvSpPr>
          <p:nvPr>
            <p:ph type="sldNum" sz="quarter" idx="12"/>
          </p:nvPr>
        </p:nvSpPr>
        <p:spPr/>
        <p:txBody>
          <a:bodyPr/>
          <a:lstStyle/>
          <a:p>
            <a:pPr>
              <a:defRPr/>
            </a:pPr>
            <a:fld id="{AD25E35D-3FB9-47E1-ABE8-9C7481C4F098}" type="slidenum">
              <a:rPr lang="it-IT" smtClean="0"/>
              <a:pPr>
                <a:defRPr/>
              </a:pPr>
              <a:t>20</a:t>
            </a:fld>
            <a:endParaRPr lang="it-IT"/>
          </a:p>
        </p:txBody>
      </p:sp>
      <p:sp>
        <p:nvSpPr>
          <p:cNvPr id="5" name="Rettangolo 3">
            <a:extLst>
              <a:ext uri="{FF2B5EF4-FFF2-40B4-BE49-F238E27FC236}">
                <a16:creationId xmlns:a16="http://schemas.microsoft.com/office/drawing/2014/main" id="{E4A4BBE9-9857-4206-8969-4E288940EF1D}"/>
              </a:ext>
            </a:extLst>
          </p:cNvPr>
          <p:cNvSpPr>
            <a:spLocks noChangeArrowheads="1"/>
          </p:cNvSpPr>
          <p:nvPr/>
        </p:nvSpPr>
        <p:spPr bwMode="auto">
          <a:xfrm>
            <a:off x="0" y="979488"/>
            <a:ext cx="99060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pPr algn="ctr" eaLnBrk="1" hangingPunct="1"/>
            <a:r>
              <a:rPr lang="it-IT" altLang="it-IT" sz="2800" dirty="0">
                <a:solidFill>
                  <a:srgbClr val="2D87AD"/>
                </a:solidFill>
                <a:latin typeface="+mn-lt"/>
                <a:cs typeface="Times New Roman" panose="02020603050405020304" pitchFamily="18" charset="0"/>
              </a:rPr>
              <a:t>AL MOMENTO DELL’ADESIONE PER IL LAVORATORE IN SERVIZIO AL 31 DICEMBRE 2000</a:t>
            </a:r>
          </a:p>
        </p:txBody>
      </p:sp>
      <p:sp>
        <p:nvSpPr>
          <p:cNvPr id="6" name="Rettangolo arrotondato 4">
            <a:extLst>
              <a:ext uri="{FF2B5EF4-FFF2-40B4-BE49-F238E27FC236}">
                <a16:creationId xmlns:a16="http://schemas.microsoft.com/office/drawing/2014/main" id="{486390D7-E89B-4C56-B290-1050ECBE95FB}"/>
              </a:ext>
            </a:extLst>
          </p:cNvPr>
          <p:cNvSpPr/>
          <p:nvPr/>
        </p:nvSpPr>
        <p:spPr>
          <a:xfrm>
            <a:off x="501962" y="1933575"/>
            <a:ext cx="3097213" cy="3097213"/>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600" dirty="0">
                <a:cs typeface="Times New Roman" pitchFamily="18" charset="0"/>
              </a:rPr>
              <a:t>T.F.S.</a:t>
            </a:r>
          </a:p>
          <a:p>
            <a:pPr algn="ctr">
              <a:defRPr/>
            </a:pPr>
            <a:r>
              <a:rPr lang="it-IT" sz="1600" dirty="0">
                <a:cs typeface="Times New Roman" pitchFamily="18" charset="0"/>
              </a:rPr>
              <a:t>MATURATO FINO ALLA DATA DI ADESIONE, ACCANTONATO VIRTUALMENTE. L’IMPORTO VERRA’ RIVALUTATO A NORMA DI LEGGE 75% INFLAZIONE + 1,5% </a:t>
            </a:r>
          </a:p>
          <a:p>
            <a:pPr algn="ctr">
              <a:defRPr/>
            </a:pPr>
            <a:endParaRPr lang="it-IT" sz="1600" dirty="0">
              <a:latin typeface="Times New Roman" pitchFamily="18" charset="0"/>
              <a:cs typeface="Times New Roman" pitchFamily="18" charset="0"/>
            </a:endParaRPr>
          </a:p>
        </p:txBody>
      </p:sp>
      <p:sp>
        <p:nvSpPr>
          <p:cNvPr id="7" name="Rettangolo arrotondato 5">
            <a:extLst>
              <a:ext uri="{FF2B5EF4-FFF2-40B4-BE49-F238E27FC236}">
                <a16:creationId xmlns:a16="http://schemas.microsoft.com/office/drawing/2014/main" id="{97E62453-7B4E-40F4-B563-482815D42FF3}"/>
              </a:ext>
            </a:extLst>
          </p:cNvPr>
          <p:cNvSpPr/>
          <p:nvPr/>
        </p:nvSpPr>
        <p:spPr>
          <a:xfrm>
            <a:off x="5169024" y="1916112"/>
            <a:ext cx="3958149" cy="1512888"/>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600" dirty="0">
                <a:cs typeface="Times New Roman" pitchFamily="18" charset="0"/>
              </a:rPr>
              <a:t> IL TFR MATURANDO, OSSIA IL 6,91% DELL’IMPONIBILE, DALLA DATA DI ADESIONE FINO ALLA CESSAZIONE RAPPORTO LAVORATIVO</a:t>
            </a:r>
          </a:p>
        </p:txBody>
      </p:sp>
      <p:sp>
        <p:nvSpPr>
          <p:cNvPr id="8" name="Rettangolo arrotondato 6">
            <a:extLst>
              <a:ext uri="{FF2B5EF4-FFF2-40B4-BE49-F238E27FC236}">
                <a16:creationId xmlns:a16="http://schemas.microsoft.com/office/drawing/2014/main" id="{6EF8BA96-D8F5-4ABE-8E56-84590BD59CCF}"/>
              </a:ext>
            </a:extLst>
          </p:cNvPr>
          <p:cNvSpPr/>
          <p:nvPr/>
        </p:nvSpPr>
        <p:spPr>
          <a:xfrm>
            <a:off x="4054631" y="4264968"/>
            <a:ext cx="2232025" cy="2331095"/>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600" dirty="0">
              <a:latin typeface="Times New Roman" pitchFamily="18" charset="0"/>
              <a:cs typeface="Times New Roman" pitchFamily="18" charset="0"/>
            </a:endParaRPr>
          </a:p>
          <a:p>
            <a:pPr algn="ctr">
              <a:defRPr/>
            </a:pPr>
            <a:endParaRPr lang="it-IT" sz="1600" dirty="0">
              <a:cs typeface="Times New Roman" pitchFamily="18" charset="0"/>
            </a:endParaRPr>
          </a:p>
          <a:p>
            <a:pPr algn="ctr">
              <a:defRPr/>
            </a:pPr>
            <a:r>
              <a:rPr lang="it-IT" sz="1600" dirty="0">
                <a:cs typeface="Times New Roman" pitchFamily="18" charset="0"/>
              </a:rPr>
              <a:t>IL 71,06% DEL TFR, PARI AL 4,91% DELL’IMPONIBILE, VIRTUALMENTE ACCANTONATO CON IL TFS</a:t>
            </a:r>
          </a:p>
          <a:p>
            <a:pPr algn="ctr">
              <a:defRPr/>
            </a:pPr>
            <a:endParaRPr lang="it-IT" sz="1600" dirty="0">
              <a:latin typeface="Times New Roman" pitchFamily="18" charset="0"/>
              <a:cs typeface="Times New Roman" pitchFamily="18" charset="0"/>
            </a:endParaRPr>
          </a:p>
          <a:p>
            <a:pPr algn="ctr">
              <a:defRPr/>
            </a:pPr>
            <a:endParaRPr lang="it-IT" sz="1600" dirty="0">
              <a:latin typeface="Times New Roman" pitchFamily="18" charset="0"/>
              <a:cs typeface="Times New Roman" pitchFamily="18" charset="0"/>
            </a:endParaRPr>
          </a:p>
          <a:p>
            <a:pPr algn="ctr">
              <a:defRPr/>
            </a:pPr>
            <a:endParaRPr lang="it-IT" sz="1600" dirty="0">
              <a:latin typeface="Times New Roman" pitchFamily="18" charset="0"/>
              <a:cs typeface="Times New Roman" pitchFamily="18" charset="0"/>
            </a:endParaRPr>
          </a:p>
        </p:txBody>
      </p:sp>
      <p:sp>
        <p:nvSpPr>
          <p:cNvPr id="9" name="Rettangolo arrotondato 7">
            <a:extLst>
              <a:ext uri="{FF2B5EF4-FFF2-40B4-BE49-F238E27FC236}">
                <a16:creationId xmlns:a16="http://schemas.microsoft.com/office/drawing/2014/main" id="{0162C8F9-487E-47BF-9151-7640BC51E125}"/>
              </a:ext>
            </a:extLst>
          </p:cNvPr>
          <p:cNvSpPr/>
          <p:nvPr/>
        </p:nvSpPr>
        <p:spPr>
          <a:xfrm>
            <a:off x="6852215" y="4224161"/>
            <a:ext cx="2637289" cy="2452687"/>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600" dirty="0">
                <a:cs typeface="Times New Roman" pitchFamily="18" charset="0"/>
              </a:rPr>
              <a:t>IL 28,94% DEL TFR, PARI AL 2% DELL’IMPONIBILE,</a:t>
            </a:r>
          </a:p>
          <a:p>
            <a:pPr algn="ctr">
              <a:defRPr/>
            </a:pPr>
            <a:r>
              <a:rPr lang="it-IT" sz="1600" dirty="0">
                <a:cs typeface="Times New Roman" pitchFamily="18" charset="0"/>
              </a:rPr>
              <a:t>ACCANTONATO E RIVALUTATO ANNUALMENTE IN BASE AL RENDIMENTO DELLA PREVIDENZA COMPLEMENTARE</a:t>
            </a:r>
          </a:p>
        </p:txBody>
      </p:sp>
      <p:sp>
        <p:nvSpPr>
          <p:cNvPr id="10" name="Freccia in giù 9">
            <a:extLst>
              <a:ext uri="{FF2B5EF4-FFF2-40B4-BE49-F238E27FC236}">
                <a16:creationId xmlns:a16="http://schemas.microsoft.com/office/drawing/2014/main" id="{746D6994-ACF7-45A1-9D3E-2AAB33207399}"/>
              </a:ext>
            </a:extLst>
          </p:cNvPr>
          <p:cNvSpPr/>
          <p:nvPr/>
        </p:nvSpPr>
        <p:spPr>
          <a:xfrm rot="6797132">
            <a:off x="3388957" y="4917944"/>
            <a:ext cx="576263" cy="496888"/>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600">
              <a:latin typeface="Times New Roman" pitchFamily="18" charset="0"/>
              <a:cs typeface="Times New Roman" pitchFamily="18" charset="0"/>
            </a:endParaRPr>
          </a:p>
        </p:txBody>
      </p:sp>
      <p:sp>
        <p:nvSpPr>
          <p:cNvPr id="11" name="Freccia in giù 10">
            <a:extLst>
              <a:ext uri="{FF2B5EF4-FFF2-40B4-BE49-F238E27FC236}">
                <a16:creationId xmlns:a16="http://schemas.microsoft.com/office/drawing/2014/main" id="{3ED83ED0-601B-4947-89B2-1047031102B3}"/>
              </a:ext>
            </a:extLst>
          </p:cNvPr>
          <p:cNvSpPr/>
          <p:nvPr/>
        </p:nvSpPr>
        <p:spPr>
          <a:xfrm rot="2020453">
            <a:off x="6043799" y="3521325"/>
            <a:ext cx="595313" cy="769313"/>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600">
              <a:latin typeface="Times New Roman" pitchFamily="18" charset="0"/>
              <a:cs typeface="Times New Roman" pitchFamily="18" charset="0"/>
            </a:endParaRPr>
          </a:p>
        </p:txBody>
      </p:sp>
      <p:sp>
        <p:nvSpPr>
          <p:cNvPr id="12" name="Freccia in giù 11">
            <a:extLst>
              <a:ext uri="{FF2B5EF4-FFF2-40B4-BE49-F238E27FC236}">
                <a16:creationId xmlns:a16="http://schemas.microsoft.com/office/drawing/2014/main" id="{9772BA4D-D9BB-436B-942D-2205B344455B}"/>
              </a:ext>
            </a:extLst>
          </p:cNvPr>
          <p:cNvSpPr/>
          <p:nvPr/>
        </p:nvSpPr>
        <p:spPr>
          <a:xfrm rot="19878698">
            <a:off x="8025657" y="3533303"/>
            <a:ext cx="595312" cy="628650"/>
          </a:xfrm>
          <a:prstGeom prst="downArrow">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600">
              <a:latin typeface="Times New Roman" pitchFamily="18" charset="0"/>
              <a:cs typeface="Times New Roman" pitchFamily="18" charset="0"/>
            </a:endParaRPr>
          </a:p>
        </p:txBody>
      </p:sp>
    </p:spTree>
    <p:extLst>
      <p:ext uri="{BB962C8B-B14F-4D97-AF65-F5344CB8AC3E}">
        <p14:creationId xmlns:p14="http://schemas.microsoft.com/office/powerpoint/2010/main" val="132968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inVertical)">
                                      <p:cBhvr>
                                        <p:cTn id="17" dur="500"/>
                                        <p:tgtEl>
                                          <p:spTgt spid="11"/>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inVertical)">
                                      <p:cBhvr>
                                        <p:cTn id="20" dur="500"/>
                                        <p:tgtEl>
                                          <p:spTgt spid="8"/>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inVertical)">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arn(inVertical)">
                                      <p:cBhvr>
                                        <p:cTn id="28" dur="500"/>
                                        <p:tgtEl>
                                          <p:spTgt spid="12"/>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barn(inVertical)">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a:extLst>
              <a:ext uri="{FF2B5EF4-FFF2-40B4-BE49-F238E27FC236}">
                <a16:creationId xmlns:a16="http://schemas.microsoft.com/office/drawing/2014/main" id="{D0DE580E-0727-4787-B34D-8646D141F1D0}"/>
              </a:ext>
            </a:extLst>
          </p:cNvPr>
          <p:cNvSpPr>
            <a:spLocks noGrp="1"/>
          </p:cNvSpPr>
          <p:nvPr>
            <p:ph type="ftr" sz="quarter" idx="3"/>
          </p:nvPr>
        </p:nvSpPr>
        <p:spPr/>
        <p:txBody>
          <a:bodyPr/>
          <a:lstStyle/>
          <a:p>
            <a:pPr>
              <a:lnSpc>
                <a:spcPct val="90000"/>
              </a:lnSpc>
            </a:pPr>
            <a:r>
              <a:rPr lang="it-IT" b="1"/>
              <a:t>FONDO PERSEO SIRIO Iscritto al n. 164 dell’Albo COVIP Sede legale: via degli Scialoja, 3 - 00196 Roma</a:t>
            </a:r>
            <a:endParaRPr lang="it-IT" dirty="0"/>
          </a:p>
        </p:txBody>
      </p:sp>
      <p:sp>
        <p:nvSpPr>
          <p:cNvPr id="3" name="Segnaposto numero diapositiva 2">
            <a:extLst>
              <a:ext uri="{FF2B5EF4-FFF2-40B4-BE49-F238E27FC236}">
                <a16:creationId xmlns:a16="http://schemas.microsoft.com/office/drawing/2014/main" id="{090F315B-7CE6-4911-814E-FA86757E2AD4}"/>
              </a:ext>
            </a:extLst>
          </p:cNvPr>
          <p:cNvSpPr>
            <a:spLocks noGrp="1"/>
          </p:cNvSpPr>
          <p:nvPr>
            <p:ph type="sldNum" sz="quarter" idx="4"/>
          </p:nvPr>
        </p:nvSpPr>
        <p:spPr/>
        <p:txBody>
          <a:bodyPr/>
          <a:lstStyle/>
          <a:p>
            <a:fld id="{60C665F6-A368-0244-9083-87911717A49B}" type="slidenum">
              <a:rPr lang="fr-FR" smtClean="0"/>
              <a:pPr/>
              <a:t>21</a:t>
            </a:fld>
            <a:endParaRPr lang="fr-FR"/>
          </a:p>
        </p:txBody>
      </p:sp>
      <p:sp>
        <p:nvSpPr>
          <p:cNvPr id="5" name="Titolo 1">
            <a:extLst>
              <a:ext uri="{FF2B5EF4-FFF2-40B4-BE49-F238E27FC236}">
                <a16:creationId xmlns:a16="http://schemas.microsoft.com/office/drawing/2014/main" id="{3FFC2B82-F701-4B02-A525-E1DFF793863D}"/>
              </a:ext>
            </a:extLst>
          </p:cNvPr>
          <p:cNvSpPr txBox="1">
            <a:spLocks/>
          </p:cNvSpPr>
          <p:nvPr/>
        </p:nvSpPr>
        <p:spPr>
          <a:xfrm>
            <a:off x="28575" y="332656"/>
            <a:ext cx="9353550" cy="865188"/>
          </a:xfrm>
          <a:prstGeom prst="rect">
            <a:avLst/>
          </a:prstGeom>
        </p:spPr>
        <p:txBody>
          <a:bodyPr/>
          <a:lstStyle>
            <a:lvl1pPr algn="l" rtl="0" eaLnBrk="0" fontAlgn="base" hangingPunct="0">
              <a:lnSpc>
                <a:spcPct val="90000"/>
              </a:lnSpc>
              <a:spcBef>
                <a:spcPct val="0"/>
              </a:spcBef>
              <a:spcAft>
                <a:spcPct val="0"/>
              </a:spcAft>
              <a:defRPr sz="2800" b="1">
                <a:solidFill>
                  <a:srgbClr val="2D87AD"/>
                </a:solidFill>
                <a:latin typeface="+mj-lt"/>
                <a:ea typeface="ＭＳ Ｐゴシック" charset="0"/>
                <a:cs typeface="ＭＳ Ｐゴシック" charset="0"/>
              </a:defRPr>
            </a:lvl1pPr>
            <a:lvl2pPr algn="l" rtl="0" eaLnBrk="0" fontAlgn="base" hangingPunct="0">
              <a:lnSpc>
                <a:spcPct val="90000"/>
              </a:lnSpc>
              <a:spcBef>
                <a:spcPct val="0"/>
              </a:spcBef>
              <a:spcAft>
                <a:spcPct val="0"/>
              </a:spcAft>
              <a:defRPr sz="3000" b="1">
                <a:solidFill>
                  <a:srgbClr val="2D87AD"/>
                </a:solidFill>
                <a:latin typeface="Arial" charset="0"/>
                <a:ea typeface="ＭＳ Ｐゴシック" charset="0"/>
                <a:cs typeface="ＭＳ Ｐゴシック" charset="0"/>
              </a:defRPr>
            </a:lvl2pPr>
            <a:lvl3pPr algn="l" rtl="0" eaLnBrk="0" fontAlgn="base" hangingPunct="0">
              <a:lnSpc>
                <a:spcPct val="90000"/>
              </a:lnSpc>
              <a:spcBef>
                <a:spcPct val="0"/>
              </a:spcBef>
              <a:spcAft>
                <a:spcPct val="0"/>
              </a:spcAft>
              <a:defRPr sz="3000" b="1">
                <a:solidFill>
                  <a:srgbClr val="2D87AD"/>
                </a:solidFill>
                <a:latin typeface="Arial" charset="0"/>
                <a:ea typeface="ＭＳ Ｐゴシック" charset="0"/>
                <a:cs typeface="ＭＳ Ｐゴシック" charset="0"/>
              </a:defRPr>
            </a:lvl3pPr>
            <a:lvl4pPr algn="l" rtl="0" eaLnBrk="0" fontAlgn="base" hangingPunct="0">
              <a:lnSpc>
                <a:spcPct val="90000"/>
              </a:lnSpc>
              <a:spcBef>
                <a:spcPct val="0"/>
              </a:spcBef>
              <a:spcAft>
                <a:spcPct val="0"/>
              </a:spcAft>
              <a:defRPr sz="3000" b="1">
                <a:solidFill>
                  <a:srgbClr val="2D87AD"/>
                </a:solidFill>
                <a:latin typeface="Arial" charset="0"/>
                <a:ea typeface="ＭＳ Ｐゴシック" charset="0"/>
                <a:cs typeface="ＭＳ Ｐゴシック" charset="0"/>
              </a:defRPr>
            </a:lvl4pPr>
            <a:lvl5pPr algn="l" rtl="0" eaLnBrk="0" fontAlgn="base" hangingPunct="0">
              <a:lnSpc>
                <a:spcPct val="90000"/>
              </a:lnSpc>
              <a:spcBef>
                <a:spcPct val="0"/>
              </a:spcBef>
              <a:spcAft>
                <a:spcPct val="0"/>
              </a:spcAft>
              <a:defRPr sz="3000" b="1">
                <a:solidFill>
                  <a:srgbClr val="2D87AD"/>
                </a:solidFill>
                <a:latin typeface="Arial" charset="0"/>
                <a:ea typeface="ＭＳ Ｐゴシック" charset="0"/>
                <a:cs typeface="ＭＳ Ｐゴシック" charset="0"/>
              </a:defRPr>
            </a:lvl5pPr>
            <a:lvl6pPr marL="457200" algn="l" rtl="0" eaLnBrk="1" fontAlgn="base" hangingPunct="1">
              <a:lnSpc>
                <a:spcPct val="90000"/>
              </a:lnSpc>
              <a:spcBef>
                <a:spcPct val="0"/>
              </a:spcBef>
              <a:spcAft>
                <a:spcPct val="0"/>
              </a:spcAft>
              <a:defRPr sz="3000" b="1">
                <a:solidFill>
                  <a:srgbClr val="023B6A"/>
                </a:solidFill>
                <a:latin typeface="Arial" charset="0"/>
              </a:defRPr>
            </a:lvl6pPr>
            <a:lvl7pPr marL="914400" algn="l" rtl="0" eaLnBrk="1" fontAlgn="base" hangingPunct="1">
              <a:lnSpc>
                <a:spcPct val="90000"/>
              </a:lnSpc>
              <a:spcBef>
                <a:spcPct val="0"/>
              </a:spcBef>
              <a:spcAft>
                <a:spcPct val="0"/>
              </a:spcAft>
              <a:defRPr sz="3000" b="1">
                <a:solidFill>
                  <a:srgbClr val="023B6A"/>
                </a:solidFill>
                <a:latin typeface="Arial" charset="0"/>
              </a:defRPr>
            </a:lvl7pPr>
            <a:lvl8pPr marL="1371600" algn="l" rtl="0" eaLnBrk="1" fontAlgn="base" hangingPunct="1">
              <a:lnSpc>
                <a:spcPct val="90000"/>
              </a:lnSpc>
              <a:spcBef>
                <a:spcPct val="0"/>
              </a:spcBef>
              <a:spcAft>
                <a:spcPct val="0"/>
              </a:spcAft>
              <a:defRPr sz="3000" b="1">
                <a:solidFill>
                  <a:srgbClr val="023B6A"/>
                </a:solidFill>
                <a:latin typeface="Arial" charset="0"/>
              </a:defRPr>
            </a:lvl8pPr>
            <a:lvl9pPr marL="1828800" algn="l" rtl="0" eaLnBrk="1" fontAlgn="base" hangingPunct="1">
              <a:lnSpc>
                <a:spcPct val="90000"/>
              </a:lnSpc>
              <a:spcBef>
                <a:spcPct val="0"/>
              </a:spcBef>
              <a:spcAft>
                <a:spcPct val="0"/>
              </a:spcAft>
              <a:defRPr sz="3000" b="1">
                <a:solidFill>
                  <a:srgbClr val="023B6A"/>
                </a:solidFill>
                <a:latin typeface="Arial" charset="0"/>
              </a:defRPr>
            </a:lvl9pPr>
          </a:lstStyle>
          <a:p>
            <a:r>
              <a:rPr lang="it-IT" kern="0"/>
              <a:t>COME SI CONTRIBUISCE?</a:t>
            </a:r>
            <a:endParaRPr lang="it-IT" kern="0" dirty="0"/>
          </a:p>
        </p:txBody>
      </p:sp>
      <p:sp>
        <p:nvSpPr>
          <p:cNvPr id="6" name="Rettangolo 3">
            <a:extLst>
              <a:ext uri="{FF2B5EF4-FFF2-40B4-BE49-F238E27FC236}">
                <a16:creationId xmlns:a16="http://schemas.microsoft.com/office/drawing/2014/main" id="{9B263D42-A8DC-4B1F-8939-EEB1DA9443F6}"/>
              </a:ext>
            </a:extLst>
          </p:cNvPr>
          <p:cNvSpPr>
            <a:spLocks noChangeArrowheads="1"/>
          </p:cNvSpPr>
          <p:nvPr/>
        </p:nvSpPr>
        <p:spPr bwMode="auto">
          <a:xfrm>
            <a:off x="-1" y="1125538"/>
            <a:ext cx="98774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pPr algn="ctr" eaLnBrk="1" hangingPunct="1"/>
            <a:r>
              <a:rPr lang="it-IT" altLang="it-IT" sz="2800" dirty="0">
                <a:solidFill>
                  <a:srgbClr val="2D87AD"/>
                </a:solidFill>
                <a:latin typeface="+mn-lt"/>
                <a:cs typeface="Times New Roman" panose="02020603050405020304" pitchFamily="18" charset="0"/>
              </a:rPr>
              <a:t>AL MOMENTO DEL PENSIONAMENTO</a:t>
            </a:r>
          </a:p>
        </p:txBody>
      </p:sp>
      <p:sp>
        <p:nvSpPr>
          <p:cNvPr id="7" name="Rettangolo arrotondato 4">
            <a:extLst>
              <a:ext uri="{FF2B5EF4-FFF2-40B4-BE49-F238E27FC236}">
                <a16:creationId xmlns:a16="http://schemas.microsoft.com/office/drawing/2014/main" id="{134CF00A-39C7-439B-8A77-12F94C7B40AA}"/>
              </a:ext>
            </a:extLst>
          </p:cNvPr>
          <p:cNvSpPr/>
          <p:nvPr/>
        </p:nvSpPr>
        <p:spPr>
          <a:xfrm>
            <a:off x="631825" y="1916833"/>
            <a:ext cx="4033838" cy="4419314"/>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3200" dirty="0">
                <a:cs typeface="Times New Roman" pitchFamily="18" charset="0"/>
              </a:rPr>
              <a:t>T.F.S.</a:t>
            </a:r>
          </a:p>
          <a:p>
            <a:pPr algn="ctr">
              <a:defRPr/>
            </a:pPr>
            <a:r>
              <a:rPr lang="it-IT" sz="3200" dirty="0">
                <a:cs typeface="Times New Roman" pitchFamily="18" charset="0"/>
              </a:rPr>
              <a:t>+ </a:t>
            </a:r>
          </a:p>
          <a:p>
            <a:pPr algn="ctr">
              <a:defRPr/>
            </a:pPr>
            <a:r>
              <a:rPr lang="it-IT" sz="3200" dirty="0">
                <a:cs typeface="Times New Roman" pitchFamily="18" charset="0"/>
              </a:rPr>
              <a:t>QUOTA ANNUA TFR 71,06% (4,91%)</a:t>
            </a:r>
          </a:p>
          <a:p>
            <a:pPr algn="ctr">
              <a:defRPr/>
            </a:pPr>
            <a:r>
              <a:rPr lang="it-IT" sz="3200" dirty="0">
                <a:cs typeface="Times New Roman" pitchFamily="18" charset="0"/>
              </a:rPr>
              <a:t> +</a:t>
            </a:r>
          </a:p>
          <a:p>
            <a:pPr algn="ctr">
              <a:defRPr/>
            </a:pPr>
            <a:r>
              <a:rPr lang="it-IT" sz="3200" dirty="0">
                <a:cs typeface="Times New Roman" pitchFamily="18" charset="0"/>
              </a:rPr>
              <a:t>RIVALUTAZIONE</a:t>
            </a:r>
          </a:p>
          <a:p>
            <a:pPr algn="ctr">
              <a:defRPr/>
            </a:pPr>
            <a:endParaRPr lang="it-IT" sz="1000" dirty="0">
              <a:cs typeface="Times New Roman" pitchFamily="18" charset="0"/>
            </a:endParaRPr>
          </a:p>
          <a:p>
            <a:pPr algn="ctr">
              <a:defRPr/>
            </a:pPr>
            <a:r>
              <a:rPr lang="it-IT" dirty="0">
                <a:cs typeface="Times New Roman" pitchFamily="18" charset="0"/>
              </a:rPr>
              <a:t>LIQUIDATO COME PREVISTO DALLA NORMATIVA VIGENTE</a:t>
            </a:r>
          </a:p>
        </p:txBody>
      </p:sp>
      <p:sp>
        <p:nvSpPr>
          <p:cNvPr id="8" name="Rettangolo arrotondato 5">
            <a:extLst>
              <a:ext uri="{FF2B5EF4-FFF2-40B4-BE49-F238E27FC236}">
                <a16:creationId xmlns:a16="http://schemas.microsoft.com/office/drawing/2014/main" id="{A51F9022-E213-4D8D-A42F-0E7EE474AA77}"/>
              </a:ext>
            </a:extLst>
          </p:cNvPr>
          <p:cNvSpPr/>
          <p:nvPr/>
        </p:nvSpPr>
        <p:spPr>
          <a:xfrm>
            <a:off x="4953000" y="1909328"/>
            <a:ext cx="4327525" cy="4616015"/>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3000" dirty="0">
                <a:cs typeface="Times New Roman" pitchFamily="18" charset="0"/>
              </a:rPr>
              <a:t>QUOTA TFR 28,94% (2%)</a:t>
            </a:r>
          </a:p>
          <a:p>
            <a:pPr algn="ctr">
              <a:defRPr/>
            </a:pPr>
            <a:r>
              <a:rPr lang="it-IT" sz="3000" dirty="0">
                <a:cs typeface="Times New Roman" pitchFamily="18" charset="0"/>
              </a:rPr>
              <a:t>+</a:t>
            </a:r>
          </a:p>
          <a:p>
            <a:pPr algn="ctr">
              <a:defRPr/>
            </a:pPr>
            <a:r>
              <a:rPr lang="it-IT" sz="3000" dirty="0">
                <a:cs typeface="Times New Roman" pitchFamily="18" charset="0"/>
              </a:rPr>
              <a:t>1,5% STATO ANNUO</a:t>
            </a:r>
          </a:p>
          <a:p>
            <a:pPr algn="ctr">
              <a:defRPr/>
            </a:pPr>
            <a:r>
              <a:rPr lang="it-IT" sz="3000" dirty="0">
                <a:cs typeface="Times New Roman" pitchFamily="18" charset="0"/>
              </a:rPr>
              <a:t>+</a:t>
            </a:r>
          </a:p>
          <a:p>
            <a:pPr algn="ctr">
              <a:defRPr/>
            </a:pPr>
            <a:r>
              <a:rPr lang="it-IT" sz="3000" dirty="0">
                <a:cs typeface="Times New Roman" pitchFamily="18" charset="0"/>
              </a:rPr>
              <a:t>RENDIMENTI </a:t>
            </a:r>
          </a:p>
          <a:p>
            <a:pPr algn="ctr">
              <a:defRPr/>
            </a:pPr>
            <a:endParaRPr lang="it-IT" sz="1000" dirty="0">
              <a:cs typeface="Times New Roman" pitchFamily="18" charset="0"/>
            </a:endParaRPr>
          </a:p>
          <a:p>
            <a:pPr algn="ctr">
              <a:defRPr/>
            </a:pPr>
            <a:r>
              <a:rPr lang="it-IT" sz="1600" dirty="0">
                <a:cs typeface="Times New Roman" pitchFamily="18" charset="0"/>
              </a:rPr>
              <a:t>VERSATO SULLA POSIZIONE INDIVIDUALE IN PERSEO SIRIO ANDANDOSI A SOMMARE AI CONTRIBUTI DEL LAVORATORE E DEL DATORE</a:t>
            </a:r>
          </a:p>
        </p:txBody>
      </p:sp>
    </p:spTree>
    <p:extLst>
      <p:ext uri="{BB962C8B-B14F-4D97-AF65-F5344CB8AC3E}">
        <p14:creationId xmlns:p14="http://schemas.microsoft.com/office/powerpoint/2010/main" val="1075428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a:extLst>
              <a:ext uri="{FF2B5EF4-FFF2-40B4-BE49-F238E27FC236}">
                <a16:creationId xmlns:a16="http://schemas.microsoft.com/office/drawing/2014/main" id="{8B4E9E70-B7A0-441E-9F34-F4AF5FE11BAE}"/>
              </a:ext>
            </a:extLst>
          </p:cNvPr>
          <p:cNvSpPr>
            <a:spLocks noGrp="1"/>
          </p:cNvSpPr>
          <p:nvPr>
            <p:ph type="ftr" sz="quarter" idx="3"/>
          </p:nvPr>
        </p:nvSpPr>
        <p:spPr/>
        <p:txBody>
          <a:bodyPr/>
          <a:lstStyle/>
          <a:p>
            <a:pPr>
              <a:lnSpc>
                <a:spcPct val="90000"/>
              </a:lnSpc>
            </a:pPr>
            <a:r>
              <a:rPr lang="it-IT" b="1"/>
              <a:t>FONDO PERSEO SIRIO Iscritto al n. 164 dell’Albo COVIP Sede legale: via degli Scialoja, 3 - 00196 Roma</a:t>
            </a:r>
            <a:endParaRPr lang="it-IT" dirty="0"/>
          </a:p>
        </p:txBody>
      </p:sp>
      <p:sp>
        <p:nvSpPr>
          <p:cNvPr id="3" name="Segnaposto numero diapositiva 2">
            <a:extLst>
              <a:ext uri="{FF2B5EF4-FFF2-40B4-BE49-F238E27FC236}">
                <a16:creationId xmlns:a16="http://schemas.microsoft.com/office/drawing/2014/main" id="{ADC9EF5F-B385-4003-BA7E-14F291A64B8B}"/>
              </a:ext>
            </a:extLst>
          </p:cNvPr>
          <p:cNvSpPr>
            <a:spLocks noGrp="1"/>
          </p:cNvSpPr>
          <p:nvPr>
            <p:ph type="sldNum" sz="quarter" idx="4"/>
          </p:nvPr>
        </p:nvSpPr>
        <p:spPr/>
        <p:txBody>
          <a:bodyPr/>
          <a:lstStyle/>
          <a:p>
            <a:fld id="{60C665F6-A368-0244-9083-87911717A49B}" type="slidenum">
              <a:rPr lang="fr-FR" smtClean="0"/>
              <a:pPr/>
              <a:t>22</a:t>
            </a:fld>
            <a:endParaRPr lang="fr-FR"/>
          </a:p>
        </p:txBody>
      </p:sp>
      <p:pic>
        <p:nvPicPr>
          <p:cNvPr id="5" name="Immagine 4">
            <a:extLst>
              <a:ext uri="{FF2B5EF4-FFF2-40B4-BE49-F238E27FC236}">
                <a16:creationId xmlns:a16="http://schemas.microsoft.com/office/drawing/2014/main" id="{CABE5C8A-F6B6-4017-AA5D-EB85FB0E6C7D}"/>
              </a:ext>
            </a:extLst>
          </p:cNvPr>
          <p:cNvPicPr>
            <a:picLocks noChangeAspect="1"/>
          </p:cNvPicPr>
          <p:nvPr/>
        </p:nvPicPr>
        <p:blipFill>
          <a:blip r:embed="rId2" cstate="print"/>
          <a:stretch>
            <a:fillRect/>
          </a:stretch>
        </p:blipFill>
        <p:spPr>
          <a:xfrm rot="16200000">
            <a:off x="17481" y="-16679"/>
            <a:ext cx="711036" cy="707714"/>
          </a:xfrm>
          <a:prstGeom prst="rect">
            <a:avLst/>
          </a:prstGeom>
          <a:solidFill>
            <a:schemeClr val="tx2">
              <a:lumMod val="75000"/>
            </a:schemeClr>
          </a:solidFill>
        </p:spPr>
      </p:pic>
      <p:pic>
        <p:nvPicPr>
          <p:cNvPr id="7" name="Immagine 6">
            <a:extLst>
              <a:ext uri="{FF2B5EF4-FFF2-40B4-BE49-F238E27FC236}">
                <a16:creationId xmlns:a16="http://schemas.microsoft.com/office/drawing/2014/main" id="{11CBC6BF-CBB8-4791-ADCE-10003DA8033D}"/>
              </a:ext>
            </a:extLst>
          </p:cNvPr>
          <p:cNvPicPr>
            <a:picLocks noChangeAspect="1"/>
          </p:cNvPicPr>
          <p:nvPr/>
        </p:nvPicPr>
        <p:blipFill>
          <a:blip r:embed="rId3"/>
          <a:stretch>
            <a:fillRect/>
          </a:stretch>
        </p:blipFill>
        <p:spPr>
          <a:xfrm>
            <a:off x="4592960" y="4509120"/>
            <a:ext cx="4612348" cy="1872208"/>
          </a:xfrm>
          <a:prstGeom prst="rect">
            <a:avLst/>
          </a:prstGeom>
        </p:spPr>
      </p:pic>
      <p:pic>
        <p:nvPicPr>
          <p:cNvPr id="8" name="Immagine 7">
            <a:extLst>
              <a:ext uri="{FF2B5EF4-FFF2-40B4-BE49-F238E27FC236}">
                <a16:creationId xmlns:a16="http://schemas.microsoft.com/office/drawing/2014/main" id="{5B230E0D-C04E-4BF3-B96C-9AB8709EA835}"/>
              </a:ext>
            </a:extLst>
          </p:cNvPr>
          <p:cNvPicPr>
            <a:picLocks noChangeAspect="1"/>
          </p:cNvPicPr>
          <p:nvPr/>
        </p:nvPicPr>
        <p:blipFill>
          <a:blip r:embed="rId4"/>
          <a:stretch>
            <a:fillRect/>
          </a:stretch>
        </p:blipFill>
        <p:spPr>
          <a:xfrm>
            <a:off x="1064568" y="547189"/>
            <a:ext cx="6984776" cy="3913649"/>
          </a:xfrm>
          <a:prstGeom prst="rect">
            <a:avLst/>
          </a:prstGeom>
        </p:spPr>
      </p:pic>
    </p:spTree>
    <p:extLst>
      <p:ext uri="{BB962C8B-B14F-4D97-AF65-F5344CB8AC3E}">
        <p14:creationId xmlns:p14="http://schemas.microsoft.com/office/powerpoint/2010/main" val="2990256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a:extLst>
              <a:ext uri="{FF2B5EF4-FFF2-40B4-BE49-F238E27FC236}">
                <a16:creationId xmlns:a16="http://schemas.microsoft.com/office/drawing/2014/main" id="{8185BB01-7083-4FE6-9560-57D764A18ACA}"/>
              </a:ext>
            </a:extLst>
          </p:cNvPr>
          <p:cNvSpPr>
            <a:spLocks noGrp="1"/>
          </p:cNvSpPr>
          <p:nvPr>
            <p:ph type="ftr" sz="quarter" idx="10"/>
          </p:nvPr>
        </p:nvSpPr>
        <p:spPr/>
        <p:txBody>
          <a:bodyPr/>
          <a:lstStyle/>
          <a:p>
            <a:pPr>
              <a:defRPr/>
            </a:pPr>
            <a:r>
              <a:rPr lang="it-IT"/>
              <a:t>FONDO PERSEO SIRIO Iscritto al n. 164 dell’Albo COVIP Sede legale: via degli Scialoja, 3 - 00196 Roma</a:t>
            </a:r>
            <a:endParaRPr lang="it-IT" dirty="0"/>
          </a:p>
        </p:txBody>
      </p:sp>
      <p:sp>
        <p:nvSpPr>
          <p:cNvPr id="3" name="Segnaposto numero diapositiva 2">
            <a:extLst>
              <a:ext uri="{FF2B5EF4-FFF2-40B4-BE49-F238E27FC236}">
                <a16:creationId xmlns:a16="http://schemas.microsoft.com/office/drawing/2014/main" id="{8018479F-3582-421B-BBA7-8F3F40B353F5}"/>
              </a:ext>
            </a:extLst>
          </p:cNvPr>
          <p:cNvSpPr>
            <a:spLocks noGrp="1"/>
          </p:cNvSpPr>
          <p:nvPr>
            <p:ph type="sldNum" sz="quarter" idx="11"/>
          </p:nvPr>
        </p:nvSpPr>
        <p:spPr/>
        <p:txBody>
          <a:bodyPr/>
          <a:lstStyle/>
          <a:p>
            <a:pPr>
              <a:defRPr/>
            </a:pPr>
            <a:fld id="{954FEBE0-4FB7-4DFB-8ED7-17A05F82AE76}" type="slidenum">
              <a:rPr lang="it-IT" smtClean="0"/>
              <a:pPr>
                <a:defRPr/>
              </a:pPr>
              <a:t>23</a:t>
            </a:fld>
            <a:endParaRPr lang="it-IT"/>
          </a:p>
        </p:txBody>
      </p:sp>
      <p:sp>
        <p:nvSpPr>
          <p:cNvPr id="4" name="Titolo 1">
            <a:extLst>
              <a:ext uri="{FF2B5EF4-FFF2-40B4-BE49-F238E27FC236}">
                <a16:creationId xmlns:a16="http://schemas.microsoft.com/office/drawing/2014/main" id="{48F25BBE-2465-43C9-91B4-CB34D2EAD5A7}"/>
              </a:ext>
            </a:extLst>
          </p:cNvPr>
          <p:cNvSpPr txBox="1">
            <a:spLocks/>
          </p:cNvSpPr>
          <p:nvPr/>
        </p:nvSpPr>
        <p:spPr>
          <a:xfrm>
            <a:off x="28575" y="332656"/>
            <a:ext cx="9353550" cy="865188"/>
          </a:xfrm>
          <a:prstGeom prst="rect">
            <a:avLst/>
          </a:prstGeom>
        </p:spPr>
        <p:txBody>
          <a:bodyPr/>
          <a:lstStyle>
            <a:lvl1pPr algn="l" rtl="0" eaLnBrk="0" fontAlgn="base" hangingPunct="0">
              <a:lnSpc>
                <a:spcPct val="90000"/>
              </a:lnSpc>
              <a:spcBef>
                <a:spcPct val="0"/>
              </a:spcBef>
              <a:spcAft>
                <a:spcPct val="0"/>
              </a:spcAft>
              <a:defRPr sz="2800" b="1">
                <a:solidFill>
                  <a:srgbClr val="2D87AD"/>
                </a:solidFill>
                <a:latin typeface="+mj-lt"/>
                <a:ea typeface="ＭＳ Ｐゴシック" charset="0"/>
                <a:cs typeface="ＭＳ Ｐゴシック" charset="0"/>
              </a:defRPr>
            </a:lvl1pPr>
            <a:lvl2pPr algn="l" rtl="0" eaLnBrk="0" fontAlgn="base" hangingPunct="0">
              <a:lnSpc>
                <a:spcPct val="90000"/>
              </a:lnSpc>
              <a:spcBef>
                <a:spcPct val="0"/>
              </a:spcBef>
              <a:spcAft>
                <a:spcPct val="0"/>
              </a:spcAft>
              <a:defRPr sz="3000" b="1">
                <a:solidFill>
                  <a:srgbClr val="2D87AD"/>
                </a:solidFill>
                <a:latin typeface="Arial" charset="0"/>
                <a:ea typeface="ＭＳ Ｐゴシック" charset="0"/>
                <a:cs typeface="ＭＳ Ｐゴシック" charset="0"/>
              </a:defRPr>
            </a:lvl2pPr>
            <a:lvl3pPr algn="l" rtl="0" eaLnBrk="0" fontAlgn="base" hangingPunct="0">
              <a:lnSpc>
                <a:spcPct val="90000"/>
              </a:lnSpc>
              <a:spcBef>
                <a:spcPct val="0"/>
              </a:spcBef>
              <a:spcAft>
                <a:spcPct val="0"/>
              </a:spcAft>
              <a:defRPr sz="3000" b="1">
                <a:solidFill>
                  <a:srgbClr val="2D87AD"/>
                </a:solidFill>
                <a:latin typeface="Arial" charset="0"/>
                <a:ea typeface="ＭＳ Ｐゴシック" charset="0"/>
                <a:cs typeface="ＭＳ Ｐゴシック" charset="0"/>
              </a:defRPr>
            </a:lvl3pPr>
            <a:lvl4pPr algn="l" rtl="0" eaLnBrk="0" fontAlgn="base" hangingPunct="0">
              <a:lnSpc>
                <a:spcPct val="90000"/>
              </a:lnSpc>
              <a:spcBef>
                <a:spcPct val="0"/>
              </a:spcBef>
              <a:spcAft>
                <a:spcPct val="0"/>
              </a:spcAft>
              <a:defRPr sz="3000" b="1">
                <a:solidFill>
                  <a:srgbClr val="2D87AD"/>
                </a:solidFill>
                <a:latin typeface="Arial" charset="0"/>
                <a:ea typeface="ＭＳ Ｐゴシック" charset="0"/>
                <a:cs typeface="ＭＳ Ｐゴシック" charset="0"/>
              </a:defRPr>
            </a:lvl4pPr>
            <a:lvl5pPr algn="l" rtl="0" eaLnBrk="0" fontAlgn="base" hangingPunct="0">
              <a:lnSpc>
                <a:spcPct val="90000"/>
              </a:lnSpc>
              <a:spcBef>
                <a:spcPct val="0"/>
              </a:spcBef>
              <a:spcAft>
                <a:spcPct val="0"/>
              </a:spcAft>
              <a:defRPr sz="3000" b="1">
                <a:solidFill>
                  <a:srgbClr val="2D87AD"/>
                </a:solidFill>
                <a:latin typeface="Arial" charset="0"/>
                <a:ea typeface="ＭＳ Ｐゴシック" charset="0"/>
                <a:cs typeface="ＭＳ Ｐゴシック" charset="0"/>
              </a:defRPr>
            </a:lvl5pPr>
            <a:lvl6pPr marL="457200" algn="l" rtl="0" eaLnBrk="1" fontAlgn="base" hangingPunct="1">
              <a:lnSpc>
                <a:spcPct val="90000"/>
              </a:lnSpc>
              <a:spcBef>
                <a:spcPct val="0"/>
              </a:spcBef>
              <a:spcAft>
                <a:spcPct val="0"/>
              </a:spcAft>
              <a:defRPr sz="3000" b="1">
                <a:solidFill>
                  <a:srgbClr val="023B6A"/>
                </a:solidFill>
                <a:latin typeface="Arial" charset="0"/>
              </a:defRPr>
            </a:lvl6pPr>
            <a:lvl7pPr marL="914400" algn="l" rtl="0" eaLnBrk="1" fontAlgn="base" hangingPunct="1">
              <a:lnSpc>
                <a:spcPct val="90000"/>
              </a:lnSpc>
              <a:spcBef>
                <a:spcPct val="0"/>
              </a:spcBef>
              <a:spcAft>
                <a:spcPct val="0"/>
              </a:spcAft>
              <a:defRPr sz="3000" b="1">
                <a:solidFill>
                  <a:srgbClr val="023B6A"/>
                </a:solidFill>
                <a:latin typeface="Arial" charset="0"/>
              </a:defRPr>
            </a:lvl7pPr>
            <a:lvl8pPr marL="1371600" algn="l" rtl="0" eaLnBrk="1" fontAlgn="base" hangingPunct="1">
              <a:lnSpc>
                <a:spcPct val="90000"/>
              </a:lnSpc>
              <a:spcBef>
                <a:spcPct val="0"/>
              </a:spcBef>
              <a:spcAft>
                <a:spcPct val="0"/>
              </a:spcAft>
              <a:defRPr sz="3000" b="1">
                <a:solidFill>
                  <a:srgbClr val="023B6A"/>
                </a:solidFill>
                <a:latin typeface="Arial" charset="0"/>
              </a:defRPr>
            </a:lvl8pPr>
            <a:lvl9pPr marL="1828800" algn="l" rtl="0" eaLnBrk="1" fontAlgn="base" hangingPunct="1">
              <a:lnSpc>
                <a:spcPct val="90000"/>
              </a:lnSpc>
              <a:spcBef>
                <a:spcPct val="0"/>
              </a:spcBef>
              <a:spcAft>
                <a:spcPct val="0"/>
              </a:spcAft>
              <a:defRPr sz="3000" b="1">
                <a:solidFill>
                  <a:srgbClr val="023B6A"/>
                </a:solidFill>
                <a:latin typeface="Arial" charset="0"/>
              </a:defRPr>
            </a:lvl9pPr>
          </a:lstStyle>
          <a:p>
            <a:r>
              <a:rPr lang="it-IT" kern="0"/>
              <a:t>COME SI CONTRIBUISCE?</a:t>
            </a:r>
            <a:endParaRPr lang="it-IT" kern="0" dirty="0"/>
          </a:p>
        </p:txBody>
      </p:sp>
      <p:sp>
        <p:nvSpPr>
          <p:cNvPr id="5" name="Rettangolo 3">
            <a:extLst>
              <a:ext uri="{FF2B5EF4-FFF2-40B4-BE49-F238E27FC236}">
                <a16:creationId xmlns:a16="http://schemas.microsoft.com/office/drawing/2014/main" id="{87769B1D-D4B2-43B5-8693-57C04897E7DB}"/>
              </a:ext>
            </a:extLst>
          </p:cNvPr>
          <p:cNvSpPr>
            <a:spLocks noChangeArrowheads="1"/>
          </p:cNvSpPr>
          <p:nvPr/>
        </p:nvSpPr>
        <p:spPr bwMode="auto">
          <a:xfrm>
            <a:off x="25835" y="980728"/>
            <a:ext cx="98774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pPr algn="ctr" eaLnBrk="1" hangingPunct="1"/>
            <a:r>
              <a:rPr lang="it-IT" altLang="it-IT" sz="2800" dirty="0">
                <a:solidFill>
                  <a:srgbClr val="2D87AD"/>
                </a:solidFill>
                <a:latin typeface="+mj-lt"/>
                <a:cs typeface="Times New Roman" panose="02020603050405020304" pitchFamily="18" charset="0"/>
              </a:rPr>
              <a:t>AL MOMENTO DELL’ADESIONE PER IL LAVORATORE IN SERVIZIO DAL 1 GENNAIO 2001</a:t>
            </a:r>
          </a:p>
        </p:txBody>
      </p:sp>
      <p:sp>
        <p:nvSpPr>
          <p:cNvPr id="6" name="Rettangolo arrotondato 4">
            <a:extLst>
              <a:ext uri="{FF2B5EF4-FFF2-40B4-BE49-F238E27FC236}">
                <a16:creationId xmlns:a16="http://schemas.microsoft.com/office/drawing/2014/main" id="{25F7F18D-AC93-48E7-B389-4A209D38F456}"/>
              </a:ext>
            </a:extLst>
          </p:cNvPr>
          <p:cNvSpPr/>
          <p:nvPr/>
        </p:nvSpPr>
        <p:spPr>
          <a:xfrm>
            <a:off x="1208584" y="2203438"/>
            <a:ext cx="3097212" cy="4248150"/>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6600" dirty="0">
                <a:latin typeface="+mj-lt"/>
                <a:cs typeface="Times New Roman" pitchFamily="18" charset="0"/>
              </a:rPr>
              <a:t>TFR</a:t>
            </a:r>
          </a:p>
          <a:p>
            <a:pPr algn="ctr">
              <a:defRPr/>
            </a:pPr>
            <a:r>
              <a:rPr lang="it-IT" dirty="0">
                <a:latin typeface="+mj-lt"/>
                <a:cs typeface="Times New Roman" pitchFamily="18" charset="0"/>
              </a:rPr>
              <a:t>MATURATO, CALCOLATO ALLA DATA DELL’ADESIONE. ACCANTONATO VIRTUALMENTE. L’IMPORTO VERRA’ RIVALUTATO A NORMA DI LEGGE 75% INFLAZIONE + 1,5%</a:t>
            </a:r>
          </a:p>
          <a:p>
            <a:pPr algn="ctr">
              <a:defRPr/>
            </a:pPr>
            <a:endParaRPr lang="it-IT" dirty="0">
              <a:latin typeface="Times New Roman" pitchFamily="18" charset="0"/>
              <a:cs typeface="Times New Roman" pitchFamily="18" charset="0"/>
            </a:endParaRPr>
          </a:p>
        </p:txBody>
      </p:sp>
      <p:sp>
        <p:nvSpPr>
          <p:cNvPr id="7" name="Rettangolo arrotondato 5">
            <a:extLst>
              <a:ext uri="{FF2B5EF4-FFF2-40B4-BE49-F238E27FC236}">
                <a16:creationId xmlns:a16="http://schemas.microsoft.com/office/drawing/2014/main" id="{0B2E975A-C8B8-49ED-B323-AB320C0D962B}"/>
              </a:ext>
            </a:extLst>
          </p:cNvPr>
          <p:cNvSpPr/>
          <p:nvPr/>
        </p:nvSpPr>
        <p:spPr>
          <a:xfrm>
            <a:off x="5674221" y="2203438"/>
            <a:ext cx="3095625" cy="4248150"/>
          </a:xfrm>
          <a:prstGeom prst="roundRect">
            <a:avLst/>
          </a:prstGeom>
          <a:solidFill>
            <a:schemeClr val="accent4">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6600" dirty="0">
                <a:latin typeface="+mj-lt"/>
                <a:cs typeface="Times New Roman" pitchFamily="18" charset="0"/>
              </a:rPr>
              <a:t>TFR</a:t>
            </a:r>
          </a:p>
          <a:p>
            <a:pPr algn="ctr">
              <a:defRPr/>
            </a:pPr>
            <a:r>
              <a:rPr lang="it-IT" dirty="0">
                <a:latin typeface="+mj-lt"/>
                <a:cs typeface="Times New Roman" pitchFamily="18" charset="0"/>
              </a:rPr>
              <a:t>100% DEL MATURANDO DALLA DATA DI ADESIONE. ACCANTONATO VIRTUALMENTE. L’IMPORTO VERRA’ RIVALUTATO ANNUALMENTE IN BASE AL RENDIMENTO DELLA PREVIDENZA COMPLEMENTARE.</a:t>
            </a:r>
          </a:p>
          <a:p>
            <a:pPr algn="ctr">
              <a:defRPr/>
            </a:pPr>
            <a:endParaRPr lang="it-IT" dirty="0">
              <a:latin typeface="Times New Roman" pitchFamily="18" charset="0"/>
              <a:cs typeface="Times New Roman" pitchFamily="18" charset="0"/>
            </a:endParaRPr>
          </a:p>
        </p:txBody>
      </p:sp>
    </p:spTree>
    <p:extLst>
      <p:ext uri="{BB962C8B-B14F-4D97-AF65-F5344CB8AC3E}">
        <p14:creationId xmlns:p14="http://schemas.microsoft.com/office/powerpoint/2010/main" val="154545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a:extLst>
              <a:ext uri="{FF2B5EF4-FFF2-40B4-BE49-F238E27FC236}">
                <a16:creationId xmlns:a16="http://schemas.microsoft.com/office/drawing/2014/main" id="{D0DE580E-0727-4787-B34D-8646D141F1D0}"/>
              </a:ext>
            </a:extLst>
          </p:cNvPr>
          <p:cNvSpPr>
            <a:spLocks noGrp="1"/>
          </p:cNvSpPr>
          <p:nvPr>
            <p:ph type="ftr" sz="quarter" idx="3"/>
          </p:nvPr>
        </p:nvSpPr>
        <p:spPr/>
        <p:txBody>
          <a:bodyPr/>
          <a:lstStyle/>
          <a:p>
            <a:pPr>
              <a:lnSpc>
                <a:spcPct val="90000"/>
              </a:lnSpc>
            </a:pPr>
            <a:r>
              <a:rPr lang="it-IT" b="1"/>
              <a:t>FONDO PERSEO SIRIO Iscritto al n. 164 dell’Albo COVIP Sede legale: via degli Scialoja, 3 - 00196 Roma</a:t>
            </a:r>
            <a:endParaRPr lang="it-IT" dirty="0"/>
          </a:p>
        </p:txBody>
      </p:sp>
      <p:sp>
        <p:nvSpPr>
          <p:cNvPr id="3" name="Segnaposto numero diapositiva 2">
            <a:extLst>
              <a:ext uri="{FF2B5EF4-FFF2-40B4-BE49-F238E27FC236}">
                <a16:creationId xmlns:a16="http://schemas.microsoft.com/office/drawing/2014/main" id="{090F315B-7CE6-4911-814E-FA86757E2AD4}"/>
              </a:ext>
            </a:extLst>
          </p:cNvPr>
          <p:cNvSpPr>
            <a:spLocks noGrp="1"/>
          </p:cNvSpPr>
          <p:nvPr>
            <p:ph type="sldNum" sz="quarter" idx="4"/>
          </p:nvPr>
        </p:nvSpPr>
        <p:spPr/>
        <p:txBody>
          <a:bodyPr/>
          <a:lstStyle/>
          <a:p>
            <a:fld id="{60C665F6-A368-0244-9083-87911717A49B}" type="slidenum">
              <a:rPr lang="fr-FR" smtClean="0"/>
              <a:pPr/>
              <a:t>24</a:t>
            </a:fld>
            <a:endParaRPr lang="fr-FR"/>
          </a:p>
        </p:txBody>
      </p:sp>
      <p:sp>
        <p:nvSpPr>
          <p:cNvPr id="5" name="Titolo 1">
            <a:extLst>
              <a:ext uri="{FF2B5EF4-FFF2-40B4-BE49-F238E27FC236}">
                <a16:creationId xmlns:a16="http://schemas.microsoft.com/office/drawing/2014/main" id="{3FFC2B82-F701-4B02-A525-E1DFF793863D}"/>
              </a:ext>
            </a:extLst>
          </p:cNvPr>
          <p:cNvSpPr txBox="1">
            <a:spLocks/>
          </p:cNvSpPr>
          <p:nvPr/>
        </p:nvSpPr>
        <p:spPr>
          <a:xfrm>
            <a:off x="28575" y="332656"/>
            <a:ext cx="9353550" cy="865188"/>
          </a:xfrm>
          <a:prstGeom prst="rect">
            <a:avLst/>
          </a:prstGeom>
        </p:spPr>
        <p:txBody>
          <a:bodyPr/>
          <a:lstStyle>
            <a:lvl1pPr algn="l" rtl="0" eaLnBrk="0" fontAlgn="base" hangingPunct="0">
              <a:lnSpc>
                <a:spcPct val="90000"/>
              </a:lnSpc>
              <a:spcBef>
                <a:spcPct val="0"/>
              </a:spcBef>
              <a:spcAft>
                <a:spcPct val="0"/>
              </a:spcAft>
              <a:defRPr sz="2800" b="1">
                <a:solidFill>
                  <a:srgbClr val="2D87AD"/>
                </a:solidFill>
                <a:latin typeface="+mj-lt"/>
                <a:ea typeface="ＭＳ Ｐゴシック" charset="0"/>
                <a:cs typeface="ＭＳ Ｐゴシック" charset="0"/>
              </a:defRPr>
            </a:lvl1pPr>
            <a:lvl2pPr algn="l" rtl="0" eaLnBrk="0" fontAlgn="base" hangingPunct="0">
              <a:lnSpc>
                <a:spcPct val="90000"/>
              </a:lnSpc>
              <a:spcBef>
                <a:spcPct val="0"/>
              </a:spcBef>
              <a:spcAft>
                <a:spcPct val="0"/>
              </a:spcAft>
              <a:defRPr sz="3000" b="1">
                <a:solidFill>
                  <a:srgbClr val="2D87AD"/>
                </a:solidFill>
                <a:latin typeface="Arial" charset="0"/>
                <a:ea typeface="ＭＳ Ｐゴシック" charset="0"/>
                <a:cs typeface="ＭＳ Ｐゴシック" charset="0"/>
              </a:defRPr>
            </a:lvl2pPr>
            <a:lvl3pPr algn="l" rtl="0" eaLnBrk="0" fontAlgn="base" hangingPunct="0">
              <a:lnSpc>
                <a:spcPct val="90000"/>
              </a:lnSpc>
              <a:spcBef>
                <a:spcPct val="0"/>
              </a:spcBef>
              <a:spcAft>
                <a:spcPct val="0"/>
              </a:spcAft>
              <a:defRPr sz="3000" b="1">
                <a:solidFill>
                  <a:srgbClr val="2D87AD"/>
                </a:solidFill>
                <a:latin typeface="Arial" charset="0"/>
                <a:ea typeface="ＭＳ Ｐゴシック" charset="0"/>
                <a:cs typeface="ＭＳ Ｐゴシック" charset="0"/>
              </a:defRPr>
            </a:lvl3pPr>
            <a:lvl4pPr algn="l" rtl="0" eaLnBrk="0" fontAlgn="base" hangingPunct="0">
              <a:lnSpc>
                <a:spcPct val="90000"/>
              </a:lnSpc>
              <a:spcBef>
                <a:spcPct val="0"/>
              </a:spcBef>
              <a:spcAft>
                <a:spcPct val="0"/>
              </a:spcAft>
              <a:defRPr sz="3000" b="1">
                <a:solidFill>
                  <a:srgbClr val="2D87AD"/>
                </a:solidFill>
                <a:latin typeface="Arial" charset="0"/>
                <a:ea typeface="ＭＳ Ｐゴシック" charset="0"/>
                <a:cs typeface="ＭＳ Ｐゴシック" charset="0"/>
              </a:defRPr>
            </a:lvl4pPr>
            <a:lvl5pPr algn="l" rtl="0" eaLnBrk="0" fontAlgn="base" hangingPunct="0">
              <a:lnSpc>
                <a:spcPct val="90000"/>
              </a:lnSpc>
              <a:spcBef>
                <a:spcPct val="0"/>
              </a:spcBef>
              <a:spcAft>
                <a:spcPct val="0"/>
              </a:spcAft>
              <a:defRPr sz="3000" b="1">
                <a:solidFill>
                  <a:srgbClr val="2D87AD"/>
                </a:solidFill>
                <a:latin typeface="Arial" charset="0"/>
                <a:ea typeface="ＭＳ Ｐゴシック" charset="0"/>
                <a:cs typeface="ＭＳ Ｐゴシック" charset="0"/>
              </a:defRPr>
            </a:lvl5pPr>
            <a:lvl6pPr marL="457200" algn="l" rtl="0" eaLnBrk="1" fontAlgn="base" hangingPunct="1">
              <a:lnSpc>
                <a:spcPct val="90000"/>
              </a:lnSpc>
              <a:spcBef>
                <a:spcPct val="0"/>
              </a:spcBef>
              <a:spcAft>
                <a:spcPct val="0"/>
              </a:spcAft>
              <a:defRPr sz="3000" b="1">
                <a:solidFill>
                  <a:srgbClr val="023B6A"/>
                </a:solidFill>
                <a:latin typeface="Arial" charset="0"/>
              </a:defRPr>
            </a:lvl6pPr>
            <a:lvl7pPr marL="914400" algn="l" rtl="0" eaLnBrk="1" fontAlgn="base" hangingPunct="1">
              <a:lnSpc>
                <a:spcPct val="90000"/>
              </a:lnSpc>
              <a:spcBef>
                <a:spcPct val="0"/>
              </a:spcBef>
              <a:spcAft>
                <a:spcPct val="0"/>
              </a:spcAft>
              <a:defRPr sz="3000" b="1">
                <a:solidFill>
                  <a:srgbClr val="023B6A"/>
                </a:solidFill>
                <a:latin typeface="Arial" charset="0"/>
              </a:defRPr>
            </a:lvl7pPr>
            <a:lvl8pPr marL="1371600" algn="l" rtl="0" eaLnBrk="1" fontAlgn="base" hangingPunct="1">
              <a:lnSpc>
                <a:spcPct val="90000"/>
              </a:lnSpc>
              <a:spcBef>
                <a:spcPct val="0"/>
              </a:spcBef>
              <a:spcAft>
                <a:spcPct val="0"/>
              </a:spcAft>
              <a:defRPr sz="3000" b="1">
                <a:solidFill>
                  <a:srgbClr val="023B6A"/>
                </a:solidFill>
                <a:latin typeface="Arial" charset="0"/>
              </a:defRPr>
            </a:lvl8pPr>
            <a:lvl9pPr marL="1828800" algn="l" rtl="0" eaLnBrk="1" fontAlgn="base" hangingPunct="1">
              <a:lnSpc>
                <a:spcPct val="90000"/>
              </a:lnSpc>
              <a:spcBef>
                <a:spcPct val="0"/>
              </a:spcBef>
              <a:spcAft>
                <a:spcPct val="0"/>
              </a:spcAft>
              <a:defRPr sz="3000" b="1">
                <a:solidFill>
                  <a:srgbClr val="023B6A"/>
                </a:solidFill>
                <a:latin typeface="Arial" charset="0"/>
              </a:defRPr>
            </a:lvl9pPr>
          </a:lstStyle>
          <a:p>
            <a:r>
              <a:rPr lang="it-IT" kern="0"/>
              <a:t>COME SI CONTRIBUISCE?</a:t>
            </a:r>
            <a:endParaRPr lang="it-IT" kern="0" dirty="0"/>
          </a:p>
        </p:txBody>
      </p:sp>
      <p:sp>
        <p:nvSpPr>
          <p:cNvPr id="6" name="Rettangolo 3">
            <a:extLst>
              <a:ext uri="{FF2B5EF4-FFF2-40B4-BE49-F238E27FC236}">
                <a16:creationId xmlns:a16="http://schemas.microsoft.com/office/drawing/2014/main" id="{9B263D42-A8DC-4B1F-8939-EEB1DA9443F6}"/>
              </a:ext>
            </a:extLst>
          </p:cNvPr>
          <p:cNvSpPr>
            <a:spLocks noChangeArrowheads="1"/>
          </p:cNvSpPr>
          <p:nvPr/>
        </p:nvSpPr>
        <p:spPr bwMode="auto">
          <a:xfrm>
            <a:off x="-1" y="1125538"/>
            <a:ext cx="98774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pPr algn="ctr" eaLnBrk="1" hangingPunct="1"/>
            <a:r>
              <a:rPr lang="it-IT" altLang="it-IT" sz="2800" dirty="0">
                <a:solidFill>
                  <a:srgbClr val="2D87AD"/>
                </a:solidFill>
                <a:latin typeface="+mn-lt"/>
                <a:cs typeface="Times New Roman" panose="02020603050405020304" pitchFamily="18" charset="0"/>
              </a:rPr>
              <a:t>AL MOMENTO DEL PENSIONAMENTO</a:t>
            </a:r>
          </a:p>
        </p:txBody>
      </p:sp>
      <p:sp>
        <p:nvSpPr>
          <p:cNvPr id="7" name="Rettangolo arrotondato 4">
            <a:extLst>
              <a:ext uri="{FF2B5EF4-FFF2-40B4-BE49-F238E27FC236}">
                <a16:creationId xmlns:a16="http://schemas.microsoft.com/office/drawing/2014/main" id="{134CF00A-39C7-439B-8A77-12F94C7B40AA}"/>
              </a:ext>
            </a:extLst>
          </p:cNvPr>
          <p:cNvSpPr/>
          <p:nvPr/>
        </p:nvSpPr>
        <p:spPr>
          <a:xfrm>
            <a:off x="631825" y="2014971"/>
            <a:ext cx="4033838" cy="4321175"/>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3200" dirty="0">
                <a:cs typeface="Times New Roman" pitchFamily="18" charset="0"/>
              </a:rPr>
              <a:t>TFR MATURATO FINO ALLA ADESIONE</a:t>
            </a:r>
          </a:p>
          <a:p>
            <a:pPr algn="ctr">
              <a:defRPr/>
            </a:pPr>
            <a:r>
              <a:rPr lang="it-IT" sz="3200" dirty="0">
                <a:cs typeface="Times New Roman" pitchFamily="18" charset="0"/>
              </a:rPr>
              <a:t>+</a:t>
            </a:r>
          </a:p>
          <a:p>
            <a:pPr algn="ctr">
              <a:defRPr/>
            </a:pPr>
            <a:r>
              <a:rPr lang="it-IT" sz="3200" dirty="0">
                <a:cs typeface="Times New Roman" pitchFamily="18" charset="0"/>
              </a:rPr>
              <a:t>RIVALUTAZIONE</a:t>
            </a:r>
          </a:p>
          <a:p>
            <a:pPr algn="ctr">
              <a:defRPr/>
            </a:pPr>
            <a:endParaRPr lang="it-IT" sz="1000" dirty="0">
              <a:cs typeface="Times New Roman" pitchFamily="18" charset="0"/>
            </a:endParaRPr>
          </a:p>
          <a:p>
            <a:pPr algn="ctr">
              <a:defRPr/>
            </a:pPr>
            <a:r>
              <a:rPr lang="it-IT" dirty="0">
                <a:cs typeface="Times New Roman" pitchFamily="18" charset="0"/>
              </a:rPr>
              <a:t>LIQUIDATO COME PREVISTO DALLA NORMATIVA VIGENTE</a:t>
            </a:r>
          </a:p>
        </p:txBody>
      </p:sp>
      <p:sp>
        <p:nvSpPr>
          <p:cNvPr id="8" name="Rettangolo arrotondato 5">
            <a:extLst>
              <a:ext uri="{FF2B5EF4-FFF2-40B4-BE49-F238E27FC236}">
                <a16:creationId xmlns:a16="http://schemas.microsoft.com/office/drawing/2014/main" id="{A51F9022-E213-4D8D-A42F-0E7EE474AA77}"/>
              </a:ext>
            </a:extLst>
          </p:cNvPr>
          <p:cNvSpPr/>
          <p:nvPr/>
        </p:nvSpPr>
        <p:spPr>
          <a:xfrm>
            <a:off x="4953000" y="2014971"/>
            <a:ext cx="4327525" cy="4321175"/>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3200" dirty="0">
                <a:cs typeface="Times New Roman" pitchFamily="18" charset="0"/>
              </a:rPr>
              <a:t>TFR MATURANDO DALLA ADESIONE</a:t>
            </a:r>
          </a:p>
          <a:p>
            <a:pPr algn="ctr">
              <a:defRPr/>
            </a:pPr>
            <a:r>
              <a:rPr lang="it-IT" sz="3200" dirty="0">
                <a:cs typeface="Times New Roman" pitchFamily="18" charset="0"/>
              </a:rPr>
              <a:t>+</a:t>
            </a:r>
          </a:p>
          <a:p>
            <a:pPr algn="ctr">
              <a:defRPr/>
            </a:pPr>
            <a:r>
              <a:rPr lang="it-IT" sz="3200" dirty="0">
                <a:cs typeface="Times New Roman" pitchFamily="18" charset="0"/>
              </a:rPr>
              <a:t>RENDIMENTI</a:t>
            </a:r>
            <a:r>
              <a:rPr lang="it-IT" sz="4400" dirty="0">
                <a:cs typeface="Times New Roman" pitchFamily="18" charset="0"/>
              </a:rPr>
              <a:t> </a:t>
            </a:r>
          </a:p>
          <a:p>
            <a:pPr algn="ctr">
              <a:defRPr/>
            </a:pPr>
            <a:endParaRPr lang="it-IT" sz="1000" dirty="0">
              <a:cs typeface="Times New Roman" pitchFamily="18" charset="0"/>
            </a:endParaRPr>
          </a:p>
          <a:p>
            <a:pPr algn="ctr">
              <a:defRPr/>
            </a:pPr>
            <a:r>
              <a:rPr lang="it-IT" sz="1600" dirty="0">
                <a:cs typeface="Times New Roman" pitchFamily="18" charset="0"/>
              </a:rPr>
              <a:t>VERSATO SULLA POSIZIONE INDIVIDUALE IN PERSEO SIRIO ANDANDOSI A SOMMARE AI CONTRIBUTI DEL LAVORATORE E DEL DATORE</a:t>
            </a:r>
          </a:p>
        </p:txBody>
      </p:sp>
    </p:spTree>
    <p:extLst>
      <p:ext uri="{BB962C8B-B14F-4D97-AF65-F5344CB8AC3E}">
        <p14:creationId xmlns:p14="http://schemas.microsoft.com/office/powerpoint/2010/main" val="3902623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a:extLst>
              <a:ext uri="{FF2B5EF4-FFF2-40B4-BE49-F238E27FC236}">
                <a16:creationId xmlns:a16="http://schemas.microsoft.com/office/drawing/2014/main" id="{8B4E9E70-B7A0-441E-9F34-F4AF5FE11BAE}"/>
              </a:ext>
            </a:extLst>
          </p:cNvPr>
          <p:cNvSpPr>
            <a:spLocks noGrp="1"/>
          </p:cNvSpPr>
          <p:nvPr>
            <p:ph type="ftr" sz="quarter" idx="3"/>
          </p:nvPr>
        </p:nvSpPr>
        <p:spPr/>
        <p:txBody>
          <a:bodyPr/>
          <a:lstStyle/>
          <a:p>
            <a:pPr>
              <a:lnSpc>
                <a:spcPct val="90000"/>
              </a:lnSpc>
            </a:pPr>
            <a:r>
              <a:rPr lang="it-IT" b="1"/>
              <a:t>FONDO PERSEO SIRIO Iscritto al n. 164 dell’Albo COVIP Sede legale: via degli Scialoja, 3 - 00196 Roma</a:t>
            </a:r>
            <a:endParaRPr lang="it-IT" dirty="0"/>
          </a:p>
        </p:txBody>
      </p:sp>
      <p:sp>
        <p:nvSpPr>
          <p:cNvPr id="3" name="Segnaposto numero diapositiva 2">
            <a:extLst>
              <a:ext uri="{FF2B5EF4-FFF2-40B4-BE49-F238E27FC236}">
                <a16:creationId xmlns:a16="http://schemas.microsoft.com/office/drawing/2014/main" id="{ADC9EF5F-B385-4003-BA7E-14F291A64B8B}"/>
              </a:ext>
            </a:extLst>
          </p:cNvPr>
          <p:cNvSpPr>
            <a:spLocks noGrp="1"/>
          </p:cNvSpPr>
          <p:nvPr>
            <p:ph type="sldNum" sz="quarter" idx="4"/>
          </p:nvPr>
        </p:nvSpPr>
        <p:spPr/>
        <p:txBody>
          <a:bodyPr/>
          <a:lstStyle/>
          <a:p>
            <a:fld id="{60C665F6-A368-0244-9083-87911717A49B}" type="slidenum">
              <a:rPr lang="fr-FR" smtClean="0"/>
              <a:pPr/>
              <a:t>25</a:t>
            </a:fld>
            <a:endParaRPr lang="fr-FR"/>
          </a:p>
        </p:txBody>
      </p:sp>
      <p:pic>
        <p:nvPicPr>
          <p:cNvPr id="5" name="Immagine 4">
            <a:extLst>
              <a:ext uri="{FF2B5EF4-FFF2-40B4-BE49-F238E27FC236}">
                <a16:creationId xmlns:a16="http://schemas.microsoft.com/office/drawing/2014/main" id="{CABE5C8A-F6B6-4017-AA5D-EB85FB0E6C7D}"/>
              </a:ext>
            </a:extLst>
          </p:cNvPr>
          <p:cNvPicPr>
            <a:picLocks noChangeAspect="1"/>
          </p:cNvPicPr>
          <p:nvPr/>
        </p:nvPicPr>
        <p:blipFill>
          <a:blip r:embed="rId2" cstate="print"/>
          <a:stretch>
            <a:fillRect/>
          </a:stretch>
        </p:blipFill>
        <p:spPr>
          <a:xfrm rot="16200000">
            <a:off x="17481" y="-16679"/>
            <a:ext cx="711036" cy="707714"/>
          </a:xfrm>
          <a:prstGeom prst="rect">
            <a:avLst/>
          </a:prstGeom>
          <a:solidFill>
            <a:schemeClr val="tx2">
              <a:lumMod val="75000"/>
            </a:schemeClr>
          </a:solidFill>
        </p:spPr>
      </p:pic>
      <p:pic>
        <p:nvPicPr>
          <p:cNvPr id="6" name="Immagine 5">
            <a:extLst>
              <a:ext uri="{FF2B5EF4-FFF2-40B4-BE49-F238E27FC236}">
                <a16:creationId xmlns:a16="http://schemas.microsoft.com/office/drawing/2014/main" id="{4BF98E58-69C9-463D-B3AC-EF3C92957DBC}"/>
              </a:ext>
            </a:extLst>
          </p:cNvPr>
          <p:cNvPicPr>
            <a:picLocks noChangeAspect="1"/>
          </p:cNvPicPr>
          <p:nvPr/>
        </p:nvPicPr>
        <p:blipFill>
          <a:blip r:embed="rId3"/>
          <a:stretch>
            <a:fillRect/>
          </a:stretch>
        </p:blipFill>
        <p:spPr>
          <a:xfrm>
            <a:off x="848544" y="548680"/>
            <a:ext cx="6120680" cy="3362424"/>
          </a:xfrm>
          <a:prstGeom prst="rect">
            <a:avLst/>
          </a:prstGeom>
        </p:spPr>
      </p:pic>
      <p:pic>
        <p:nvPicPr>
          <p:cNvPr id="7" name="Immagine 6">
            <a:extLst>
              <a:ext uri="{FF2B5EF4-FFF2-40B4-BE49-F238E27FC236}">
                <a16:creationId xmlns:a16="http://schemas.microsoft.com/office/drawing/2014/main" id="{427C3B94-2F08-45F0-93F5-F8BCAAACCC29}"/>
              </a:ext>
            </a:extLst>
          </p:cNvPr>
          <p:cNvPicPr>
            <a:picLocks noChangeAspect="1"/>
          </p:cNvPicPr>
          <p:nvPr/>
        </p:nvPicPr>
        <p:blipFill>
          <a:blip r:embed="rId4"/>
          <a:stretch>
            <a:fillRect/>
          </a:stretch>
        </p:blipFill>
        <p:spPr>
          <a:xfrm>
            <a:off x="4195906" y="4149080"/>
            <a:ext cx="4967144" cy="2016224"/>
          </a:xfrm>
          <a:prstGeom prst="rect">
            <a:avLst/>
          </a:prstGeom>
        </p:spPr>
      </p:pic>
    </p:spTree>
    <p:extLst>
      <p:ext uri="{BB962C8B-B14F-4D97-AF65-F5344CB8AC3E}">
        <p14:creationId xmlns:p14="http://schemas.microsoft.com/office/powerpoint/2010/main" val="2156738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txBox="1">
            <a:spLocks noChangeArrowheads="1"/>
          </p:cNvSpPr>
          <p:nvPr/>
        </p:nvSpPr>
        <p:spPr bwMode="auto">
          <a:xfrm>
            <a:off x="660400" y="4800600"/>
            <a:ext cx="858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100000"/>
              </a:spcBef>
              <a:spcAft>
                <a:spcPct val="0"/>
              </a:spcAft>
              <a:buClr>
                <a:srgbClr val="7EAC58"/>
              </a:buClr>
              <a:buSzTx/>
              <a:buFontTx/>
              <a:buNone/>
              <a:tabLst/>
              <a:defRPr/>
            </a:pPr>
            <a:endParaRPr kumimoji="0" lang="it-IT" b="0" i="0" u="none" strike="noStrike" kern="0" cap="none" spc="0" normalizeH="0" baseline="0" noProof="0" dirty="0">
              <a:ln>
                <a:noFill/>
              </a:ln>
              <a:solidFill>
                <a:srgbClr val="FFFFFF"/>
              </a:solidFill>
              <a:effectLst/>
              <a:uLnTx/>
              <a:uFillTx/>
              <a:latin typeface="+mn-lt"/>
              <a:ea typeface="ＭＳ Ｐゴシック" charset="0"/>
              <a:cs typeface="ＭＳ Ｐゴシック" charset="0"/>
            </a:endParaRPr>
          </a:p>
        </p:txBody>
      </p:sp>
      <p:sp>
        <p:nvSpPr>
          <p:cNvPr id="2" name="Title 1"/>
          <p:cNvSpPr>
            <a:spLocks noGrp="1"/>
          </p:cNvSpPr>
          <p:nvPr>
            <p:ph type="ctrTitle"/>
          </p:nvPr>
        </p:nvSpPr>
        <p:spPr>
          <a:xfrm>
            <a:off x="684508" y="2492896"/>
            <a:ext cx="8585200" cy="1152525"/>
          </a:xfrm>
        </p:spPr>
        <p:txBody>
          <a:bodyPr/>
          <a:lstStyle/>
          <a:p>
            <a:pPr algn="ctr"/>
            <a:r>
              <a:rPr lang="fr-FR" sz="8000" dirty="0"/>
              <a:t>I</a:t>
            </a:r>
            <a:br>
              <a:rPr lang="fr-FR" sz="8000" dirty="0"/>
            </a:br>
            <a:r>
              <a:rPr lang="fr-FR" sz="8000" dirty="0"/>
              <a:t>COSTI</a:t>
            </a:r>
            <a:endParaRPr lang="en-US" sz="8000" dirty="0"/>
          </a:p>
        </p:txBody>
      </p:sp>
    </p:spTree>
    <p:extLst>
      <p:ext uri="{BB962C8B-B14F-4D97-AF65-F5344CB8AC3E}">
        <p14:creationId xmlns:p14="http://schemas.microsoft.com/office/powerpoint/2010/main" val="2925291039"/>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Costi ridotti</a:t>
            </a:r>
          </a:p>
        </p:txBody>
      </p:sp>
      <p:sp>
        <p:nvSpPr>
          <p:cNvPr id="3" name="Segnaposto contenuto 2"/>
          <p:cNvSpPr>
            <a:spLocks noGrp="1"/>
          </p:cNvSpPr>
          <p:nvPr>
            <p:ph idx="1"/>
          </p:nvPr>
        </p:nvSpPr>
        <p:spPr>
          <a:xfrm>
            <a:off x="5817096" y="1082236"/>
            <a:ext cx="3960439" cy="5083068"/>
          </a:xfrm>
        </p:spPr>
        <p:txBody>
          <a:bodyPr/>
          <a:lstStyle/>
          <a:p>
            <a:pPr marL="712788" lvl="2" indent="-261938" eaLnBrk="1" hangingPunct="1">
              <a:spcBef>
                <a:spcPct val="0"/>
              </a:spcBef>
              <a:spcAft>
                <a:spcPts val="0"/>
              </a:spcAft>
              <a:buFont typeface="Wingdings" pitchFamily="2" charset="2"/>
              <a:buChar char="ü"/>
            </a:pPr>
            <a:r>
              <a:rPr lang="it-IT" sz="1300" b="1" dirty="0">
                <a:solidFill>
                  <a:srgbClr val="2D87AD"/>
                </a:solidFill>
                <a:ea typeface="ＭＳ Ｐゴシック" pitchFamily="34" charset="-128"/>
              </a:rPr>
              <a:t>Quota d</a:t>
            </a:r>
            <a:r>
              <a:rPr lang="it-IT" altLang="it-IT" sz="1300" b="1" dirty="0">
                <a:solidFill>
                  <a:srgbClr val="2D87AD"/>
                </a:solidFill>
                <a:ea typeface="ＭＳ Ｐゴシック" pitchFamily="34" charset="-128"/>
              </a:rPr>
              <a:t>’</a:t>
            </a:r>
            <a:r>
              <a:rPr lang="it-IT" sz="1300" b="1" dirty="0">
                <a:solidFill>
                  <a:srgbClr val="2D87AD"/>
                </a:solidFill>
                <a:ea typeface="ＭＳ Ｐゴシック" pitchFamily="34" charset="-128"/>
              </a:rPr>
              <a:t>iscrizione </a:t>
            </a:r>
            <a:r>
              <a:rPr lang="it-IT" sz="1300" b="1" u="sng" dirty="0">
                <a:solidFill>
                  <a:srgbClr val="2D87AD"/>
                </a:solidFill>
                <a:ea typeface="ＭＳ Ｐゴシック" pitchFamily="34" charset="-128"/>
              </a:rPr>
              <a:t>una tantum</a:t>
            </a:r>
            <a:r>
              <a:rPr lang="it-IT" sz="1300" b="1" dirty="0">
                <a:solidFill>
                  <a:srgbClr val="2D87AD"/>
                </a:solidFill>
                <a:ea typeface="ＭＳ Ｐゴシック" pitchFamily="34" charset="-128"/>
              </a:rPr>
              <a:t>: </a:t>
            </a:r>
          </a:p>
          <a:p>
            <a:pPr marL="450850" lvl="2" indent="0" eaLnBrk="1" hangingPunct="1">
              <a:spcBef>
                <a:spcPct val="0"/>
              </a:spcBef>
              <a:spcAft>
                <a:spcPts val="0"/>
              </a:spcAft>
              <a:buNone/>
            </a:pPr>
            <a:r>
              <a:rPr lang="it-IT" sz="1300" b="1" dirty="0">
                <a:solidFill>
                  <a:srgbClr val="2D87AD"/>
                </a:solidFill>
                <a:ea typeface="ＭＳ Ｐゴシック" pitchFamily="34" charset="-128"/>
              </a:rPr>
              <a:t>	</a:t>
            </a:r>
            <a:r>
              <a:rPr lang="it-IT" sz="1300" dirty="0">
                <a:solidFill>
                  <a:srgbClr val="2D87AD"/>
                </a:solidFill>
                <a:ea typeface="ＭＳ Ｐゴシック" pitchFamily="34" charset="-128"/>
              </a:rPr>
              <a:t>non prevista</a:t>
            </a:r>
          </a:p>
          <a:p>
            <a:pPr marL="712788" lvl="2" indent="-261938" eaLnBrk="1" hangingPunct="1">
              <a:spcBef>
                <a:spcPct val="0"/>
              </a:spcBef>
              <a:spcAft>
                <a:spcPts val="0"/>
              </a:spcAft>
              <a:buFont typeface="Wingdings" pitchFamily="2" charset="2"/>
              <a:buChar char="ü"/>
            </a:pPr>
            <a:r>
              <a:rPr lang="it-IT" sz="1300" b="1" dirty="0">
                <a:solidFill>
                  <a:srgbClr val="2D87AD"/>
                </a:solidFill>
                <a:ea typeface="ＭＳ Ｐゴシック" pitchFamily="34" charset="-128"/>
              </a:rPr>
              <a:t>Quota associativa </a:t>
            </a:r>
            <a:r>
              <a:rPr lang="it-IT" sz="1300" b="1" u="sng" dirty="0">
                <a:solidFill>
                  <a:srgbClr val="2D87AD"/>
                </a:solidFill>
                <a:ea typeface="ＭＳ Ｐゴシック" pitchFamily="34" charset="-128"/>
              </a:rPr>
              <a:t>annuale</a:t>
            </a:r>
            <a:r>
              <a:rPr lang="it-IT" sz="1300" b="1" dirty="0">
                <a:solidFill>
                  <a:srgbClr val="2D87AD"/>
                </a:solidFill>
                <a:ea typeface="ＭＳ Ｐゴシック" pitchFamily="34" charset="-128"/>
              </a:rPr>
              <a:t>: </a:t>
            </a:r>
          </a:p>
          <a:p>
            <a:pPr marL="1076325" lvl="3" indent="-261938" eaLnBrk="1" hangingPunct="1">
              <a:lnSpc>
                <a:spcPct val="140000"/>
              </a:lnSpc>
              <a:spcBef>
                <a:spcPct val="0"/>
              </a:spcBef>
              <a:spcAft>
                <a:spcPts val="0"/>
              </a:spcAft>
              <a:buFont typeface="Wingdings" pitchFamily="2" charset="2"/>
              <a:buChar char="ü"/>
            </a:pPr>
            <a:r>
              <a:rPr lang="it-IT" sz="1300" dirty="0">
                <a:solidFill>
                  <a:srgbClr val="2D87AD"/>
                </a:solidFill>
                <a:ea typeface="ＭＳ Ｐゴシック" pitchFamily="34" charset="-128"/>
              </a:rPr>
              <a:t>Ordinaria:</a:t>
            </a:r>
            <a:r>
              <a:rPr lang="it-IT" sz="1300" b="1" dirty="0">
                <a:solidFill>
                  <a:srgbClr val="2D87AD"/>
                </a:solidFill>
                <a:ea typeface="ＭＳ Ｐゴシック" pitchFamily="34" charset="-128"/>
              </a:rPr>
              <a:t> </a:t>
            </a:r>
            <a:r>
              <a:rPr lang="it-IT" sz="1300" b="1" dirty="0">
                <a:solidFill>
                  <a:srgbClr val="002060"/>
                </a:solidFill>
                <a:ea typeface="ＭＳ Ｐゴシック" pitchFamily="34" charset="-128"/>
              </a:rPr>
              <a:t>0,09% </a:t>
            </a:r>
            <a:r>
              <a:rPr lang="it-IT" sz="1300" dirty="0">
                <a:solidFill>
                  <a:srgbClr val="2D87AD"/>
                </a:solidFill>
                <a:ea typeface="ＭＳ Ｐゴシック" pitchFamily="34" charset="-128"/>
              </a:rPr>
              <a:t>della retribuzione annua utile al TFR </a:t>
            </a:r>
          </a:p>
          <a:p>
            <a:pPr marL="1076325" lvl="3" indent="-261938" eaLnBrk="1" hangingPunct="1">
              <a:lnSpc>
                <a:spcPct val="140000"/>
              </a:lnSpc>
              <a:spcBef>
                <a:spcPct val="0"/>
              </a:spcBef>
              <a:spcAft>
                <a:spcPts val="0"/>
              </a:spcAft>
              <a:buFont typeface="Wingdings" pitchFamily="2" charset="2"/>
              <a:buChar char="ü"/>
            </a:pPr>
            <a:r>
              <a:rPr lang="it-IT" sz="1300" dirty="0">
                <a:solidFill>
                  <a:srgbClr val="2D87AD"/>
                </a:solidFill>
                <a:ea typeface="ＭＳ Ｐゴシック" pitchFamily="34" charset="-128"/>
              </a:rPr>
              <a:t>Contrattuale: </a:t>
            </a:r>
            <a:r>
              <a:rPr lang="it-IT" sz="1300" b="1" dirty="0">
                <a:ea typeface="ＭＳ Ｐゴシック" pitchFamily="34" charset="-128"/>
              </a:rPr>
              <a:t>€ 16,00</a:t>
            </a:r>
            <a:endParaRPr lang="it-IT" sz="1300" dirty="0">
              <a:solidFill>
                <a:srgbClr val="2D87AD"/>
              </a:solidFill>
              <a:ea typeface="ＭＳ Ｐゴシック" pitchFamily="34" charset="-128"/>
            </a:endParaRPr>
          </a:p>
          <a:p>
            <a:pPr marL="1076325" lvl="3" indent="-261938" eaLnBrk="1" hangingPunct="1">
              <a:lnSpc>
                <a:spcPct val="140000"/>
              </a:lnSpc>
              <a:spcBef>
                <a:spcPct val="0"/>
              </a:spcBef>
              <a:spcAft>
                <a:spcPts val="0"/>
              </a:spcAft>
              <a:buFont typeface="Wingdings" pitchFamily="2" charset="2"/>
              <a:buChar char="ü"/>
            </a:pPr>
            <a:r>
              <a:rPr lang="it-IT" sz="1300" dirty="0">
                <a:solidFill>
                  <a:srgbClr val="2D87AD"/>
                </a:solidFill>
                <a:ea typeface="ＭＳ Ｐゴシック" pitchFamily="34" charset="-128"/>
              </a:rPr>
              <a:t>Fiscalmente a carico: </a:t>
            </a:r>
            <a:r>
              <a:rPr lang="it-IT" sz="1300" b="1" dirty="0">
                <a:ea typeface="ＭＳ Ｐゴシック" pitchFamily="34" charset="-128"/>
              </a:rPr>
              <a:t>€ 10,00</a:t>
            </a:r>
          </a:p>
          <a:p>
            <a:pPr marL="715963" lvl="3" indent="-285750" eaLnBrk="1" hangingPunct="1">
              <a:lnSpc>
                <a:spcPct val="140000"/>
              </a:lnSpc>
              <a:spcBef>
                <a:spcPct val="0"/>
              </a:spcBef>
              <a:spcAft>
                <a:spcPts val="0"/>
              </a:spcAft>
              <a:buFont typeface="Wingdings" panose="05000000000000000000" pitchFamily="2" charset="2"/>
              <a:buChar char="ü"/>
            </a:pPr>
            <a:r>
              <a:rPr lang="it-IT" sz="1300" b="1" dirty="0">
                <a:solidFill>
                  <a:srgbClr val="2D87AD"/>
                </a:solidFill>
                <a:ea typeface="ＭＳ Ｐゴシック" pitchFamily="34" charset="-128"/>
              </a:rPr>
              <a:t>Spese per prerogative individuali:</a:t>
            </a:r>
          </a:p>
          <a:p>
            <a:pPr marL="1076326" lvl="4" indent="-285750" eaLnBrk="1" hangingPunct="1">
              <a:lnSpc>
                <a:spcPct val="140000"/>
              </a:lnSpc>
              <a:spcBef>
                <a:spcPct val="0"/>
              </a:spcBef>
              <a:spcAft>
                <a:spcPts val="0"/>
              </a:spcAft>
              <a:buFont typeface="Wingdings" panose="05000000000000000000" pitchFamily="2" charset="2"/>
              <a:buChar char="ü"/>
            </a:pPr>
            <a:r>
              <a:rPr lang="it-IT" sz="1300" dirty="0">
                <a:solidFill>
                  <a:srgbClr val="2D87AD"/>
                </a:solidFill>
                <a:ea typeface="ＭＳ Ｐゴシック" pitchFamily="34" charset="-128"/>
              </a:rPr>
              <a:t>Anticipazioni: non previste</a:t>
            </a:r>
          </a:p>
          <a:p>
            <a:pPr marL="1076326" lvl="4" indent="-285750" eaLnBrk="1" hangingPunct="1">
              <a:lnSpc>
                <a:spcPct val="140000"/>
              </a:lnSpc>
              <a:spcBef>
                <a:spcPct val="0"/>
              </a:spcBef>
              <a:spcAft>
                <a:spcPts val="0"/>
              </a:spcAft>
              <a:buFont typeface="Wingdings" panose="05000000000000000000" pitchFamily="2" charset="2"/>
              <a:buChar char="ü"/>
            </a:pPr>
            <a:r>
              <a:rPr lang="it-IT" sz="1300" dirty="0">
                <a:solidFill>
                  <a:srgbClr val="2D87AD"/>
                </a:solidFill>
                <a:ea typeface="ＭＳ Ｐゴシック" pitchFamily="34" charset="-128"/>
              </a:rPr>
              <a:t>Trasferimento per perdita dei requisiti: non previste</a:t>
            </a:r>
          </a:p>
          <a:p>
            <a:pPr marL="1076326" lvl="4" indent="-285750" eaLnBrk="1" hangingPunct="1">
              <a:lnSpc>
                <a:spcPct val="140000"/>
              </a:lnSpc>
              <a:spcBef>
                <a:spcPct val="0"/>
              </a:spcBef>
              <a:spcAft>
                <a:spcPts val="0"/>
              </a:spcAft>
              <a:buFont typeface="Wingdings" panose="05000000000000000000" pitchFamily="2" charset="2"/>
              <a:buChar char="ü"/>
            </a:pPr>
            <a:r>
              <a:rPr lang="it-IT" sz="1300" dirty="0">
                <a:solidFill>
                  <a:srgbClr val="2D87AD"/>
                </a:solidFill>
                <a:ea typeface="ＭＳ Ｐゴシック" pitchFamily="34" charset="-128"/>
              </a:rPr>
              <a:t>Riscatto: non previste</a:t>
            </a:r>
          </a:p>
          <a:p>
            <a:pPr marL="1076326" lvl="4" indent="-285750" eaLnBrk="1" hangingPunct="1">
              <a:lnSpc>
                <a:spcPct val="140000"/>
              </a:lnSpc>
              <a:spcBef>
                <a:spcPct val="0"/>
              </a:spcBef>
              <a:spcAft>
                <a:spcPts val="0"/>
              </a:spcAft>
              <a:buFont typeface="Wingdings" panose="05000000000000000000" pitchFamily="2" charset="2"/>
              <a:buChar char="ü"/>
            </a:pPr>
            <a:r>
              <a:rPr lang="it-IT" sz="1300" dirty="0">
                <a:solidFill>
                  <a:srgbClr val="2D87AD"/>
                </a:solidFill>
                <a:ea typeface="ＭＳ Ｐゴシック" pitchFamily="34" charset="-128"/>
              </a:rPr>
              <a:t>Riallocazione della posizione individuale( switch) primo gratuito, dal secondo: € 9,00</a:t>
            </a:r>
          </a:p>
          <a:p>
            <a:pPr marL="1076326" lvl="4" indent="-285750" eaLnBrk="1" hangingPunct="1">
              <a:lnSpc>
                <a:spcPct val="140000"/>
              </a:lnSpc>
              <a:spcBef>
                <a:spcPct val="0"/>
              </a:spcBef>
              <a:spcAft>
                <a:spcPts val="0"/>
              </a:spcAft>
              <a:buFont typeface="Wingdings" panose="05000000000000000000" pitchFamily="2" charset="2"/>
              <a:buChar char="ü"/>
            </a:pPr>
            <a:r>
              <a:rPr lang="it-IT" sz="1300" dirty="0">
                <a:solidFill>
                  <a:srgbClr val="2D87AD"/>
                </a:solidFill>
                <a:ea typeface="ＭＳ Ｐゴシック" pitchFamily="34" charset="-128"/>
              </a:rPr>
              <a:t>Trasferimento in costanza del rapporto di lavoro: € 9,00</a:t>
            </a:r>
          </a:p>
          <a:p>
            <a:pPr marL="1076326" lvl="4" indent="-285750" eaLnBrk="1" hangingPunct="1">
              <a:lnSpc>
                <a:spcPct val="140000"/>
              </a:lnSpc>
              <a:spcBef>
                <a:spcPct val="0"/>
              </a:spcBef>
              <a:spcAft>
                <a:spcPts val="1200"/>
              </a:spcAft>
              <a:buFont typeface="Wingdings" panose="05000000000000000000" pitchFamily="2" charset="2"/>
              <a:buChar char="ü"/>
            </a:pPr>
            <a:endParaRPr lang="it-IT" sz="1300" b="1" dirty="0">
              <a:ea typeface="ＭＳ Ｐゴシック" pitchFamily="34" charset="-128"/>
            </a:endParaRPr>
          </a:p>
        </p:txBody>
      </p:sp>
      <p:sp>
        <p:nvSpPr>
          <p:cNvPr id="9" name="Segnaposto piè di pagina 8"/>
          <p:cNvSpPr>
            <a:spLocks noGrp="1"/>
          </p:cNvSpPr>
          <p:nvPr>
            <p:ph type="ftr" sz="quarter" idx="4294967295"/>
          </p:nvPr>
        </p:nvSpPr>
        <p:spPr>
          <a:xfrm>
            <a:off x="337585" y="6382352"/>
            <a:ext cx="8915400" cy="260351"/>
          </a:xfrm>
          <a:prstGeom prst="rect">
            <a:avLst/>
          </a:prstGeom>
        </p:spPr>
        <p:txBody>
          <a:body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it-IT" sz="800" b="1" i="0" u="none" strike="noStrike" kern="1200" cap="none" spc="0" normalizeH="0" baseline="0" noProof="0" dirty="0">
                <a:ln>
                  <a:noFill/>
                </a:ln>
                <a:solidFill>
                  <a:srgbClr val="153059"/>
                </a:solidFill>
                <a:effectLst/>
                <a:uLnTx/>
                <a:uFillTx/>
                <a:latin typeface="Arial" pitchFamily="34" charset="0"/>
                <a:ea typeface="+mn-ea"/>
                <a:cs typeface="+mn-cs"/>
              </a:rPr>
              <a:t>FONDO PERSEO SIRIO Iscritto al n. 164 dell’Albo COVIP Sede legale: via degli Scialoja, 3 - 00196 Roma</a:t>
            </a:r>
          </a:p>
          <a:p>
            <a:pPr marL="0" marR="0" lvl="0" indent="0" algn="l" defTabSz="914400" rtl="0" eaLnBrk="1" fontAlgn="base" latinLnBrk="0" hangingPunct="1">
              <a:lnSpc>
                <a:spcPct val="90000"/>
              </a:lnSpc>
              <a:spcBef>
                <a:spcPct val="0"/>
              </a:spcBef>
              <a:spcAft>
                <a:spcPct val="0"/>
              </a:spcAft>
              <a:buClrTx/>
              <a:buSzTx/>
              <a:buFontTx/>
              <a:buNone/>
              <a:tabLst/>
              <a:defRPr/>
            </a:pPr>
            <a:endParaRPr kumimoji="0" lang="it-IT" sz="800" b="0" i="0" u="none" strike="noStrike" kern="1200" cap="none" spc="0" normalizeH="0" baseline="0" noProof="0" dirty="0">
              <a:ln>
                <a:noFill/>
              </a:ln>
              <a:solidFill>
                <a:srgbClr val="153059"/>
              </a:solidFill>
              <a:effectLst/>
              <a:uLnTx/>
              <a:uFillTx/>
              <a:latin typeface="Arial" pitchFamily="34" charset="0"/>
              <a:ea typeface="+mn-ea"/>
              <a:cs typeface="+mn-cs"/>
            </a:endParaRPr>
          </a:p>
        </p:txBody>
      </p:sp>
      <p:pic>
        <p:nvPicPr>
          <p:cNvPr id="5" name="Immagine 4">
            <a:extLst>
              <a:ext uri="{FF2B5EF4-FFF2-40B4-BE49-F238E27FC236}">
                <a16:creationId xmlns:a16="http://schemas.microsoft.com/office/drawing/2014/main" id="{F2B90518-FDF4-40CF-8A93-C9B5B91176A4}"/>
              </a:ext>
            </a:extLst>
          </p:cNvPr>
          <p:cNvPicPr>
            <a:picLocks noChangeAspect="1"/>
          </p:cNvPicPr>
          <p:nvPr/>
        </p:nvPicPr>
        <p:blipFill>
          <a:blip r:embed="rId2"/>
          <a:stretch>
            <a:fillRect/>
          </a:stretch>
        </p:blipFill>
        <p:spPr>
          <a:xfrm>
            <a:off x="337585" y="1082236"/>
            <a:ext cx="5810491" cy="5083068"/>
          </a:xfrm>
          <a:prstGeom prst="rect">
            <a:avLst/>
          </a:prstGeom>
        </p:spPr>
      </p:pic>
    </p:spTree>
    <p:extLst>
      <p:ext uri="{BB962C8B-B14F-4D97-AF65-F5344CB8AC3E}">
        <p14:creationId xmlns:p14="http://schemas.microsoft.com/office/powerpoint/2010/main" val="1274823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additive="base">
                                        <p:cTn id="4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3">
                                            <p:txEl>
                                              <p:pRg st="9" end="9"/>
                                            </p:txEl>
                                          </p:spTgt>
                                        </p:tgtEl>
                                        <p:attrNameLst>
                                          <p:attrName>style.visibility</p:attrName>
                                        </p:attrNameLst>
                                      </p:cBhvr>
                                      <p:to>
                                        <p:strVal val="visible"/>
                                      </p:to>
                                    </p:set>
                                    <p:anim calcmode="lin" valueType="num">
                                      <p:cBhvr additive="base">
                                        <p:cTn id="5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 calcmode="lin" valueType="num">
                                      <p:cBhvr additive="base">
                                        <p:cTn id="5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3">
                                            <p:txEl>
                                              <p:pRg st="11" end="11"/>
                                            </p:txEl>
                                          </p:spTgt>
                                        </p:tgtEl>
                                        <p:attrNameLst>
                                          <p:attrName>style.visibility</p:attrName>
                                        </p:attrNameLst>
                                      </p:cBhvr>
                                      <p:to>
                                        <p:strVal val="visible"/>
                                      </p:to>
                                    </p:set>
                                    <p:anim calcmode="lin" valueType="num">
                                      <p:cBhvr additive="base">
                                        <p:cTn id="6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txBox="1">
            <a:spLocks noChangeArrowheads="1"/>
          </p:cNvSpPr>
          <p:nvPr/>
        </p:nvSpPr>
        <p:spPr bwMode="auto">
          <a:xfrm>
            <a:off x="660400" y="4800600"/>
            <a:ext cx="858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100000"/>
              </a:spcBef>
              <a:spcAft>
                <a:spcPct val="0"/>
              </a:spcAft>
              <a:buClr>
                <a:srgbClr val="7EAC58"/>
              </a:buClr>
              <a:buSzTx/>
              <a:buFontTx/>
              <a:buNone/>
              <a:tabLst/>
              <a:defRPr/>
            </a:pPr>
            <a:endParaRPr kumimoji="0" lang="it-IT" b="0" i="0" u="none" strike="noStrike" kern="0" cap="none" spc="0" normalizeH="0" baseline="0" noProof="0" dirty="0">
              <a:ln>
                <a:noFill/>
              </a:ln>
              <a:solidFill>
                <a:srgbClr val="FFFFFF"/>
              </a:solidFill>
              <a:effectLst/>
              <a:uLnTx/>
              <a:uFillTx/>
              <a:latin typeface="+mn-lt"/>
              <a:ea typeface="ＭＳ Ｐゴシック" charset="0"/>
              <a:cs typeface="ＭＳ Ｐゴシック" charset="0"/>
            </a:endParaRPr>
          </a:p>
        </p:txBody>
      </p:sp>
      <p:sp>
        <p:nvSpPr>
          <p:cNvPr id="2" name="Title 1"/>
          <p:cNvSpPr>
            <a:spLocks noGrp="1"/>
          </p:cNvSpPr>
          <p:nvPr>
            <p:ph type="ctrTitle"/>
          </p:nvPr>
        </p:nvSpPr>
        <p:spPr>
          <a:xfrm>
            <a:off x="684508" y="2492896"/>
            <a:ext cx="8585200" cy="1152525"/>
          </a:xfrm>
        </p:spPr>
        <p:txBody>
          <a:bodyPr/>
          <a:lstStyle/>
          <a:p>
            <a:pPr algn="ctr"/>
            <a:r>
              <a:rPr lang="fr-FR" sz="8000" dirty="0"/>
              <a:t>LA GESTIONE FINANZIARIA</a:t>
            </a:r>
            <a:endParaRPr lang="en-US" sz="8000" dirty="0"/>
          </a:p>
        </p:txBody>
      </p:sp>
    </p:spTree>
    <p:extLst>
      <p:ext uri="{BB962C8B-B14F-4D97-AF65-F5344CB8AC3E}">
        <p14:creationId xmlns:p14="http://schemas.microsoft.com/office/powerpoint/2010/main" val="975414303"/>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47650" y="198441"/>
            <a:ext cx="9363075" cy="3239268"/>
          </a:xfrm>
        </p:spPr>
        <p:txBody>
          <a:bodyPr/>
          <a:lstStyle/>
          <a:p>
            <a:pPr marL="0" indent="0" algn="ctr" eaLnBrk="1" hangingPunct="1">
              <a:buNone/>
            </a:pPr>
            <a:endParaRPr lang="it-IT" altLang="it-IT" sz="5400" dirty="0">
              <a:solidFill>
                <a:srgbClr val="2D87AD"/>
              </a:solidFill>
              <a:latin typeface="Times New Roman" panose="02020603050405020304" pitchFamily="18" charset="0"/>
              <a:cs typeface="Times New Roman" panose="02020603050405020304" pitchFamily="18" charset="0"/>
            </a:endParaRPr>
          </a:p>
          <a:p>
            <a:pPr marL="0" indent="0" algn="ctr" eaLnBrk="1" hangingPunct="1">
              <a:buNone/>
            </a:pPr>
            <a:r>
              <a:rPr lang="it-IT" sz="5400" dirty="0"/>
              <a:t>La gestione finanziaria di Perseo Sirio, rivaluta solamente i contributi dei Lavoratori e dei Datori</a:t>
            </a:r>
            <a:endParaRPr lang="it-IT" altLang="it-IT" sz="5400" dirty="0">
              <a:solidFill>
                <a:srgbClr val="2D87AD"/>
              </a:solidFill>
              <a:cs typeface="Times New Roman" panose="02020603050405020304" pitchFamily="18" charset="0"/>
            </a:endParaRPr>
          </a:p>
        </p:txBody>
      </p:sp>
      <p:sp>
        <p:nvSpPr>
          <p:cNvPr id="4" name="Segnaposto piè di pagina 3"/>
          <p:cNvSpPr>
            <a:spLocks noGrp="1"/>
          </p:cNvSpPr>
          <p:nvPr>
            <p:ph type="ftr" sz="quarter" idx="10"/>
          </p:nvPr>
        </p:nvSpPr>
        <p:spPr/>
        <p:txBody>
          <a:body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it-IT" sz="800" b="1" i="0" u="none" strike="noStrike" kern="1200" cap="none" spc="0" normalizeH="0" baseline="0" noProof="0">
                <a:ln>
                  <a:noFill/>
                </a:ln>
                <a:solidFill>
                  <a:srgbClr val="153059"/>
                </a:solidFill>
                <a:effectLst/>
                <a:uLnTx/>
                <a:uFillTx/>
                <a:latin typeface="Arial" pitchFamily="34" charset="0"/>
                <a:ea typeface="+mn-ea"/>
                <a:cs typeface="+mn-cs"/>
              </a:rPr>
              <a:t>FONDO PERSEO SIRIO Iscritto al n. 164 dell’Albo COVIP Sede legale: via degli Scialoja, 3 - 00196 Roma</a:t>
            </a:r>
            <a:endParaRPr kumimoji="0" lang="it-IT" sz="800" b="1" i="0" u="none" strike="noStrike" kern="1200" cap="none" spc="0" normalizeH="0" baseline="0" noProof="0" dirty="0">
              <a:ln>
                <a:noFill/>
              </a:ln>
              <a:solidFill>
                <a:srgbClr val="153059"/>
              </a:solidFill>
              <a:effectLst/>
              <a:uLnTx/>
              <a:uFillTx/>
              <a:latin typeface="Arial" pitchFamily="34" charset="0"/>
              <a:ea typeface="+mn-ea"/>
              <a:cs typeface="+mn-cs"/>
            </a:endParaRPr>
          </a:p>
        </p:txBody>
      </p:sp>
      <p:sp>
        <p:nvSpPr>
          <p:cNvPr id="5" name="Segnaposto numero diapositiva 4"/>
          <p:cNvSpPr>
            <a:spLocks noGrp="1"/>
          </p:cNvSpPr>
          <p:nvPr>
            <p:ph type="sldNum" sz="quarter" idx="11"/>
          </p:nvPr>
        </p:nvSpPr>
        <p:spPr/>
        <p:txBody>
          <a:bodyPr/>
          <a:lstStyle/>
          <a:p>
            <a:pPr marL="0" marR="0" lvl="0" indent="0" algn="r" defTabSz="914400" rtl="0" eaLnBrk="1" fontAlgn="base" latinLnBrk="0" hangingPunct="1">
              <a:lnSpc>
                <a:spcPct val="90000"/>
              </a:lnSpc>
              <a:spcBef>
                <a:spcPct val="0"/>
              </a:spcBef>
              <a:spcAft>
                <a:spcPct val="0"/>
              </a:spcAft>
              <a:buClrTx/>
              <a:buSzTx/>
              <a:buFontTx/>
              <a:buNone/>
              <a:tabLst/>
              <a:defRPr/>
            </a:pPr>
            <a:fld id="{95904E82-99A9-4D3B-A23D-537F45650900}" type="slidenum">
              <a:rPr kumimoji="0" lang="it-IT" sz="800" b="1" i="0" u="none" strike="noStrike" kern="1200" cap="none" spc="0" normalizeH="0" baseline="0" noProof="0" smtClean="0">
                <a:ln>
                  <a:noFill/>
                </a:ln>
                <a:solidFill>
                  <a:srgbClr val="153059"/>
                </a:solidFill>
                <a:effectLst/>
                <a:uLnTx/>
                <a:uFillTx/>
                <a:latin typeface="Arial" pitchFamily="34" charset="0"/>
                <a:ea typeface="+mn-ea"/>
                <a:cs typeface="+mn-cs"/>
              </a:rPr>
              <a:pPr marL="0" marR="0" lvl="0" indent="0" algn="r" defTabSz="914400" rtl="0" eaLnBrk="1" fontAlgn="base" latinLnBrk="0" hangingPunct="1">
                <a:lnSpc>
                  <a:spcPct val="90000"/>
                </a:lnSpc>
                <a:spcBef>
                  <a:spcPct val="0"/>
                </a:spcBef>
                <a:spcAft>
                  <a:spcPct val="0"/>
                </a:spcAft>
                <a:buClrTx/>
                <a:buSzTx/>
                <a:buFontTx/>
                <a:buNone/>
                <a:tabLst/>
                <a:defRPr/>
              </a:pPr>
              <a:t>29</a:t>
            </a:fld>
            <a:endParaRPr kumimoji="0" lang="it-IT" sz="800" b="1" i="0" u="none" strike="noStrike" kern="1200" cap="none" spc="0" normalizeH="0" baseline="0" noProof="0">
              <a:ln>
                <a:noFill/>
              </a:ln>
              <a:solidFill>
                <a:srgbClr val="153059"/>
              </a:solidFill>
              <a:effectLst/>
              <a:uLnTx/>
              <a:uFillTx/>
              <a:latin typeface="Arial" pitchFamily="34" charset="0"/>
              <a:ea typeface="+mn-ea"/>
              <a:cs typeface="+mn-cs"/>
            </a:endParaRPr>
          </a:p>
        </p:txBody>
      </p:sp>
      <p:sp>
        <p:nvSpPr>
          <p:cNvPr id="2" name="CasellaDiTesto 1">
            <a:extLst>
              <a:ext uri="{FF2B5EF4-FFF2-40B4-BE49-F238E27FC236}">
                <a16:creationId xmlns:a16="http://schemas.microsoft.com/office/drawing/2014/main" id="{5DC1DD65-7A35-4741-AE43-2848E9FE7B28}"/>
              </a:ext>
            </a:extLst>
          </p:cNvPr>
          <p:cNvSpPr txBox="1"/>
          <p:nvPr/>
        </p:nvSpPr>
        <p:spPr>
          <a:xfrm>
            <a:off x="-32198" y="0"/>
            <a:ext cx="5817096" cy="584775"/>
          </a:xfrm>
          <a:prstGeom prst="rect">
            <a:avLst/>
          </a:prstGeom>
          <a:noFill/>
        </p:spPr>
        <p:txBody>
          <a:bodyPr wrap="square" rtlCol="0">
            <a:spAutoFit/>
          </a:bodyPr>
          <a:lstStyle/>
          <a:p>
            <a:r>
              <a:rPr lang="it-IT" sz="3200" dirty="0">
                <a:solidFill>
                  <a:schemeClr val="tx2">
                    <a:lumMod val="75000"/>
                  </a:schemeClr>
                </a:solidFill>
              </a:rPr>
              <a:t>IMPORTANTE !</a:t>
            </a:r>
          </a:p>
        </p:txBody>
      </p:sp>
    </p:spTree>
    <p:extLst>
      <p:ext uri="{BB962C8B-B14F-4D97-AF65-F5344CB8AC3E}">
        <p14:creationId xmlns:p14="http://schemas.microsoft.com/office/powerpoint/2010/main" val="3292007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olo 1"/>
          <p:cNvSpPr>
            <a:spLocks noGrp="1"/>
          </p:cNvSpPr>
          <p:nvPr>
            <p:ph type="title"/>
          </p:nvPr>
        </p:nvSpPr>
        <p:spPr/>
        <p:txBody>
          <a:bodyPr/>
          <a:lstStyle/>
          <a:p>
            <a:r>
              <a:rPr lang="it-IT" dirty="0">
                <a:ea typeface="ＭＳ Ｐゴシック" pitchFamily="34" charset="-128"/>
              </a:rPr>
              <a:t>Ci porremo delle domande</a:t>
            </a:r>
          </a:p>
        </p:txBody>
      </p:sp>
      <p:sp>
        <p:nvSpPr>
          <p:cNvPr id="91138" name="Segnaposto contenuto 2"/>
          <p:cNvSpPr>
            <a:spLocks noGrp="1"/>
          </p:cNvSpPr>
          <p:nvPr>
            <p:ph idx="1"/>
          </p:nvPr>
        </p:nvSpPr>
        <p:spPr>
          <a:xfrm>
            <a:off x="371760" y="980728"/>
            <a:ext cx="9219629" cy="5183981"/>
          </a:xfrm>
        </p:spPr>
        <p:txBody>
          <a:bodyPr/>
          <a:lstStyle/>
          <a:p>
            <a:pPr marL="342900" lvl="1" indent="-342900">
              <a:spcBef>
                <a:spcPts val="1032"/>
              </a:spcBef>
              <a:buFont typeface="+mj-lt"/>
              <a:buAutoNum type="arabicPeriod"/>
              <a:defRPr/>
            </a:pPr>
            <a:r>
              <a:rPr lang="it-IT" sz="2400" b="1" dirty="0"/>
              <a:t>  Cos’è Perseo Sirio ?</a:t>
            </a:r>
          </a:p>
          <a:p>
            <a:pPr marL="342900" lvl="1" indent="-342900">
              <a:spcBef>
                <a:spcPts val="1032"/>
              </a:spcBef>
              <a:buFont typeface="+mj-lt"/>
              <a:buAutoNum type="arabicPeriod"/>
              <a:defRPr/>
            </a:pPr>
            <a:r>
              <a:rPr lang="it-IT" sz="2400" b="1" dirty="0"/>
              <a:t>  Chi può aderire ?</a:t>
            </a:r>
          </a:p>
          <a:p>
            <a:pPr marL="342900" lvl="1" indent="-342900">
              <a:spcBef>
                <a:spcPts val="1032"/>
              </a:spcBef>
              <a:buFont typeface="+mj-lt"/>
              <a:buAutoNum type="arabicPeriod"/>
              <a:defRPr/>
            </a:pPr>
            <a:r>
              <a:rPr lang="it-IT" sz="2400" b="1" dirty="0"/>
              <a:t>  Come funziona?</a:t>
            </a:r>
          </a:p>
          <a:p>
            <a:pPr marL="342900" lvl="1" indent="-342900">
              <a:spcBef>
                <a:spcPts val="1032"/>
              </a:spcBef>
              <a:buFont typeface="+mj-lt"/>
              <a:buAutoNum type="arabicPeriod"/>
              <a:defRPr/>
            </a:pPr>
            <a:r>
              <a:rPr lang="it-IT" sz="2400" b="1" dirty="0"/>
              <a:t>  Come si aderisce?</a:t>
            </a:r>
          </a:p>
          <a:p>
            <a:pPr marL="342900" lvl="1" indent="-342900">
              <a:spcBef>
                <a:spcPts val="1032"/>
              </a:spcBef>
              <a:buFont typeface="+mj-lt"/>
              <a:buAutoNum type="arabicPeriod"/>
              <a:defRPr/>
            </a:pPr>
            <a:r>
              <a:rPr lang="it-IT" sz="2400" b="1" dirty="0"/>
              <a:t>  Come si contribuisce?</a:t>
            </a:r>
          </a:p>
          <a:p>
            <a:pPr marL="342900" lvl="1" indent="-342900">
              <a:spcBef>
                <a:spcPts val="1032"/>
              </a:spcBef>
              <a:buFont typeface="+mj-lt"/>
              <a:buAutoNum type="arabicPeriod"/>
              <a:defRPr/>
            </a:pPr>
            <a:r>
              <a:rPr lang="it-IT" sz="2400" b="1" dirty="0"/>
              <a:t>  Quanto costa?</a:t>
            </a:r>
          </a:p>
          <a:p>
            <a:pPr marL="342900" lvl="1" indent="-342900">
              <a:spcBef>
                <a:spcPts val="1032"/>
              </a:spcBef>
              <a:buFont typeface="+mj-lt"/>
              <a:buAutoNum type="arabicPeriod"/>
              <a:defRPr/>
            </a:pPr>
            <a:r>
              <a:rPr lang="it-IT" sz="2400" b="1" dirty="0"/>
              <a:t>  Come vengono investiti i miei soldi? Gestione Finanziaria</a:t>
            </a:r>
          </a:p>
          <a:p>
            <a:pPr marL="342900" lvl="1" indent="-342900">
              <a:spcBef>
                <a:spcPts val="1032"/>
              </a:spcBef>
              <a:buFont typeface="+mj-lt"/>
              <a:buAutoNum type="arabicPeriod"/>
              <a:defRPr/>
            </a:pPr>
            <a:r>
              <a:rPr lang="it-IT" sz="2400" b="1" dirty="0"/>
              <a:t>  Cosa posso fare e cosa ottengo?</a:t>
            </a:r>
          </a:p>
          <a:p>
            <a:pPr marL="342900" lvl="1" indent="-342900">
              <a:spcBef>
                <a:spcPts val="1032"/>
              </a:spcBef>
              <a:buFont typeface="+mj-lt"/>
              <a:buAutoNum type="arabicPeriod"/>
              <a:defRPr/>
            </a:pPr>
            <a:r>
              <a:rPr lang="it-IT" sz="2400" b="1" dirty="0"/>
              <a:t>  Come posso iscrivermi ?</a:t>
            </a:r>
          </a:p>
          <a:p>
            <a:pPr marL="342900" lvl="1" indent="-342900">
              <a:spcBef>
                <a:spcPts val="1032"/>
              </a:spcBef>
              <a:buFont typeface="+mj-lt"/>
              <a:buAutoNum type="arabicPeriod"/>
              <a:defRPr/>
            </a:pPr>
            <a:r>
              <a:rPr lang="it-IT" sz="2400" b="1" dirty="0"/>
              <a:t> Ho ancora qualche dubbio…</a:t>
            </a:r>
          </a:p>
          <a:p>
            <a:pPr marL="342900" lvl="1" indent="-342900">
              <a:spcBef>
                <a:spcPts val="1032"/>
              </a:spcBef>
              <a:buFont typeface="+mj-lt"/>
              <a:buAutoNum type="arabicPeriod"/>
              <a:defRPr/>
            </a:pPr>
            <a:endParaRPr lang="it-IT" dirty="0"/>
          </a:p>
        </p:txBody>
      </p:sp>
      <p:sp>
        <p:nvSpPr>
          <p:cNvPr id="8" name="Espace réservé du pied de page 7"/>
          <p:cNvSpPr>
            <a:spLocks noGrp="1"/>
          </p:cNvSpPr>
          <p:nvPr>
            <p:ph type="ftr" sz="quarter" idx="10"/>
          </p:nvPr>
        </p:nvSpPr>
        <p:spPr/>
        <p:txBody>
          <a:bodyPr/>
          <a:lstStyle/>
          <a:p>
            <a:pPr>
              <a:lnSpc>
                <a:spcPct val="100000"/>
              </a:lnSpc>
              <a:defRPr/>
            </a:pPr>
            <a:r>
              <a:rPr lang="it-IT" b="0"/>
              <a:t>FONDO PERSEO SIRIO Iscritto al n. 164 dell’Albo COVIP Sede legale: via degli Scialoja, 3 - 00196 Roma</a:t>
            </a:r>
            <a:endParaRPr lang="it-IT" b="0" dirty="0"/>
          </a:p>
        </p:txBody>
      </p:sp>
      <p:sp>
        <p:nvSpPr>
          <p:cNvPr id="2" name="Segnaposto numero diapositiva 1"/>
          <p:cNvSpPr>
            <a:spLocks noGrp="1"/>
          </p:cNvSpPr>
          <p:nvPr>
            <p:ph type="sldNum" sz="quarter" idx="11"/>
          </p:nvPr>
        </p:nvSpPr>
        <p:spPr/>
        <p:txBody>
          <a:bodyPr/>
          <a:lstStyle/>
          <a:p>
            <a:pPr>
              <a:defRPr/>
            </a:pPr>
            <a:fld id="{95904E82-99A9-4D3B-A23D-537F45650900}" type="slidenum">
              <a:rPr lang="it-IT"/>
              <a:pPr>
                <a:defRPr/>
              </a:pPr>
              <a:t>3</a:t>
            </a:fld>
            <a:endParaRPr lang="it-IT"/>
          </a:p>
        </p:txBody>
      </p:sp>
    </p:spTree>
    <p:extLst>
      <p:ext uri="{BB962C8B-B14F-4D97-AF65-F5344CB8AC3E}">
        <p14:creationId xmlns:p14="http://schemas.microsoft.com/office/powerpoint/2010/main" val="1476822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1138">
                                            <p:txEl>
                                              <p:pRg st="0" end="0"/>
                                            </p:txEl>
                                          </p:spTgt>
                                        </p:tgtEl>
                                        <p:attrNameLst>
                                          <p:attrName>style.visibility</p:attrName>
                                        </p:attrNameLst>
                                      </p:cBhvr>
                                      <p:to>
                                        <p:strVal val="visible"/>
                                      </p:to>
                                    </p:set>
                                    <p:anim calcmode="lin" valueType="num">
                                      <p:cBhvr additive="base">
                                        <p:cTn id="7" dur="500" fill="hold"/>
                                        <p:tgtEl>
                                          <p:spTgt spid="9113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113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1138">
                                            <p:txEl>
                                              <p:pRg st="1" end="1"/>
                                            </p:txEl>
                                          </p:spTgt>
                                        </p:tgtEl>
                                        <p:attrNameLst>
                                          <p:attrName>style.visibility</p:attrName>
                                        </p:attrNameLst>
                                      </p:cBhvr>
                                      <p:to>
                                        <p:strVal val="visible"/>
                                      </p:to>
                                    </p:set>
                                    <p:anim calcmode="lin" valueType="num">
                                      <p:cBhvr additive="base">
                                        <p:cTn id="13" dur="500" fill="hold"/>
                                        <p:tgtEl>
                                          <p:spTgt spid="9113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113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1138">
                                            <p:txEl>
                                              <p:pRg st="2" end="2"/>
                                            </p:txEl>
                                          </p:spTgt>
                                        </p:tgtEl>
                                        <p:attrNameLst>
                                          <p:attrName>style.visibility</p:attrName>
                                        </p:attrNameLst>
                                      </p:cBhvr>
                                      <p:to>
                                        <p:strVal val="visible"/>
                                      </p:to>
                                    </p:set>
                                    <p:anim calcmode="lin" valueType="num">
                                      <p:cBhvr additive="base">
                                        <p:cTn id="19" dur="500" fill="hold"/>
                                        <p:tgtEl>
                                          <p:spTgt spid="9113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113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1138">
                                            <p:txEl>
                                              <p:pRg st="3" end="3"/>
                                            </p:txEl>
                                          </p:spTgt>
                                        </p:tgtEl>
                                        <p:attrNameLst>
                                          <p:attrName>style.visibility</p:attrName>
                                        </p:attrNameLst>
                                      </p:cBhvr>
                                      <p:to>
                                        <p:strVal val="visible"/>
                                      </p:to>
                                    </p:set>
                                    <p:anim calcmode="lin" valueType="num">
                                      <p:cBhvr additive="base">
                                        <p:cTn id="25" dur="500" fill="hold"/>
                                        <p:tgtEl>
                                          <p:spTgt spid="9113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113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1138">
                                            <p:txEl>
                                              <p:pRg st="4" end="4"/>
                                            </p:txEl>
                                          </p:spTgt>
                                        </p:tgtEl>
                                        <p:attrNameLst>
                                          <p:attrName>style.visibility</p:attrName>
                                        </p:attrNameLst>
                                      </p:cBhvr>
                                      <p:to>
                                        <p:strVal val="visible"/>
                                      </p:to>
                                    </p:set>
                                    <p:anim calcmode="lin" valueType="num">
                                      <p:cBhvr additive="base">
                                        <p:cTn id="31" dur="500" fill="hold"/>
                                        <p:tgtEl>
                                          <p:spTgt spid="91138">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113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1138">
                                            <p:txEl>
                                              <p:pRg st="5" end="5"/>
                                            </p:txEl>
                                          </p:spTgt>
                                        </p:tgtEl>
                                        <p:attrNameLst>
                                          <p:attrName>style.visibility</p:attrName>
                                        </p:attrNameLst>
                                      </p:cBhvr>
                                      <p:to>
                                        <p:strVal val="visible"/>
                                      </p:to>
                                    </p:set>
                                    <p:anim calcmode="lin" valueType="num">
                                      <p:cBhvr additive="base">
                                        <p:cTn id="37" dur="500" fill="hold"/>
                                        <p:tgtEl>
                                          <p:spTgt spid="91138">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113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1138">
                                            <p:txEl>
                                              <p:pRg st="6" end="6"/>
                                            </p:txEl>
                                          </p:spTgt>
                                        </p:tgtEl>
                                        <p:attrNameLst>
                                          <p:attrName>style.visibility</p:attrName>
                                        </p:attrNameLst>
                                      </p:cBhvr>
                                      <p:to>
                                        <p:strVal val="visible"/>
                                      </p:to>
                                    </p:set>
                                    <p:anim calcmode="lin" valueType="num">
                                      <p:cBhvr additive="base">
                                        <p:cTn id="43" dur="500" fill="hold"/>
                                        <p:tgtEl>
                                          <p:spTgt spid="91138">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113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91138">
                                            <p:txEl>
                                              <p:pRg st="7" end="7"/>
                                            </p:txEl>
                                          </p:spTgt>
                                        </p:tgtEl>
                                        <p:attrNameLst>
                                          <p:attrName>style.visibility</p:attrName>
                                        </p:attrNameLst>
                                      </p:cBhvr>
                                      <p:to>
                                        <p:strVal val="visible"/>
                                      </p:to>
                                    </p:set>
                                    <p:anim calcmode="lin" valueType="num">
                                      <p:cBhvr additive="base">
                                        <p:cTn id="49" dur="500" fill="hold"/>
                                        <p:tgtEl>
                                          <p:spTgt spid="91138">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113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91138">
                                            <p:txEl>
                                              <p:pRg st="8" end="8"/>
                                            </p:txEl>
                                          </p:spTgt>
                                        </p:tgtEl>
                                        <p:attrNameLst>
                                          <p:attrName>style.visibility</p:attrName>
                                        </p:attrNameLst>
                                      </p:cBhvr>
                                      <p:to>
                                        <p:strVal val="visible"/>
                                      </p:to>
                                    </p:set>
                                    <p:anim calcmode="lin" valueType="num">
                                      <p:cBhvr additive="base">
                                        <p:cTn id="55" dur="500" fill="hold"/>
                                        <p:tgtEl>
                                          <p:spTgt spid="91138">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1138">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91138">
                                            <p:txEl>
                                              <p:pRg st="9" end="9"/>
                                            </p:txEl>
                                          </p:spTgt>
                                        </p:tgtEl>
                                        <p:attrNameLst>
                                          <p:attrName>style.visibility</p:attrName>
                                        </p:attrNameLst>
                                      </p:cBhvr>
                                      <p:to>
                                        <p:strVal val="visible"/>
                                      </p:to>
                                    </p:set>
                                    <p:anim calcmode="lin" valueType="num">
                                      <p:cBhvr additive="base">
                                        <p:cTn id="61" dur="500" fill="hold"/>
                                        <p:tgtEl>
                                          <p:spTgt spid="91138">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1138">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34437" y="77055"/>
            <a:ext cx="9353550" cy="865188"/>
          </a:xfrm>
        </p:spPr>
        <p:txBody>
          <a:bodyPr/>
          <a:lstStyle/>
          <a:p>
            <a:r>
              <a:rPr lang="it-IT" dirty="0"/>
              <a:t>E il TFR al Fondo? </a:t>
            </a:r>
          </a:p>
        </p:txBody>
      </p:sp>
      <p:sp>
        <p:nvSpPr>
          <p:cNvPr id="3" name="Segnaposto contenuto 2"/>
          <p:cNvSpPr>
            <a:spLocks noGrp="1"/>
          </p:cNvSpPr>
          <p:nvPr>
            <p:ph idx="1"/>
          </p:nvPr>
        </p:nvSpPr>
        <p:spPr>
          <a:xfrm>
            <a:off x="446625" y="1052736"/>
            <a:ext cx="9073008" cy="5202238"/>
          </a:xfrm>
        </p:spPr>
        <p:txBody>
          <a:bodyPr/>
          <a:lstStyle/>
          <a:p>
            <a:pPr marL="0" indent="0" algn="just">
              <a:spcBef>
                <a:spcPts val="0"/>
              </a:spcBef>
              <a:buNone/>
            </a:pPr>
            <a:r>
              <a:rPr lang="it-IT" dirty="0"/>
              <a:t>L’INPS/Datore lavoro rivaluta la quota del TFR destinato a previdenza complementare, così come previsto dall’accordo quadro del 1999 art.12 comma1, in base alla media dei rendimenti netti di un paniere di fondi individuati tra quelli con maggior numero di aderenti.</a:t>
            </a:r>
          </a:p>
          <a:p>
            <a:pPr marL="0" indent="0" algn="ctr">
              <a:spcBef>
                <a:spcPts val="0"/>
              </a:spcBef>
              <a:buNone/>
            </a:pPr>
            <a:endParaRPr lang="it-IT" dirty="0"/>
          </a:p>
        </p:txBody>
      </p:sp>
      <p:sp>
        <p:nvSpPr>
          <p:cNvPr id="4" name="Segnaposto piè di pagina 3"/>
          <p:cNvSpPr>
            <a:spLocks noGrp="1"/>
          </p:cNvSpPr>
          <p:nvPr>
            <p:ph type="ftr" sz="quarter" idx="3"/>
          </p:nvPr>
        </p:nvSpPr>
        <p:spPr/>
        <p:txBody>
          <a:bodyPr/>
          <a:lstStyle/>
          <a:p>
            <a:pPr>
              <a:lnSpc>
                <a:spcPct val="90000"/>
              </a:lnSpc>
              <a:defRPr/>
            </a:pPr>
            <a:r>
              <a:rPr lang="it-IT" b="1"/>
              <a:t>FONDO PERSEO SIRIO Iscritto al n. 164 dell’Albo COVIP Sede legale: via degli Scialoja, 3 - 00196 Roma</a:t>
            </a:r>
            <a:endParaRPr lang="it-IT" dirty="0"/>
          </a:p>
        </p:txBody>
      </p:sp>
      <p:sp>
        <p:nvSpPr>
          <p:cNvPr id="5" name="Segnaposto numero diapositiva 4"/>
          <p:cNvSpPr>
            <a:spLocks noGrp="1"/>
          </p:cNvSpPr>
          <p:nvPr>
            <p:ph type="sldNum" sz="quarter" idx="4"/>
          </p:nvPr>
        </p:nvSpPr>
        <p:spPr/>
        <p:txBody>
          <a:bodyPr/>
          <a:lstStyle/>
          <a:p>
            <a:pPr>
              <a:defRPr/>
            </a:pPr>
            <a:fld id="{60C665F6-A368-0244-9083-87911717A49B}" type="slidenum">
              <a:rPr/>
              <a:pPr>
                <a:defRPr/>
              </a:pPr>
              <a:t>30</a:t>
            </a:fld>
            <a:endParaRPr/>
          </a:p>
        </p:txBody>
      </p:sp>
      <p:pic>
        <p:nvPicPr>
          <p:cNvPr id="6" name="Immagine 5">
            <a:extLst>
              <a:ext uri="{FF2B5EF4-FFF2-40B4-BE49-F238E27FC236}">
                <a16:creationId xmlns:a16="http://schemas.microsoft.com/office/drawing/2014/main" id="{23CA8087-58E5-4117-A8D8-0ED67137B262}"/>
              </a:ext>
            </a:extLst>
          </p:cNvPr>
          <p:cNvPicPr>
            <a:picLocks noChangeAspect="1"/>
          </p:cNvPicPr>
          <p:nvPr/>
        </p:nvPicPr>
        <p:blipFill>
          <a:blip r:embed="rId2"/>
          <a:stretch>
            <a:fillRect/>
          </a:stretch>
        </p:blipFill>
        <p:spPr>
          <a:xfrm>
            <a:off x="495964" y="2348880"/>
            <a:ext cx="8914071" cy="3744416"/>
          </a:xfrm>
          <a:prstGeom prst="rect">
            <a:avLst/>
          </a:prstGeom>
        </p:spPr>
      </p:pic>
    </p:spTree>
    <p:extLst>
      <p:ext uri="{BB962C8B-B14F-4D97-AF65-F5344CB8AC3E}">
        <p14:creationId xmlns:p14="http://schemas.microsoft.com/office/powerpoint/2010/main" val="2023682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6931B4F-88B0-4C55-BC0A-E479DAA25AEC}"/>
              </a:ext>
            </a:extLst>
          </p:cNvPr>
          <p:cNvSpPr>
            <a:spLocks noGrp="1"/>
          </p:cNvSpPr>
          <p:nvPr>
            <p:ph type="title"/>
          </p:nvPr>
        </p:nvSpPr>
        <p:spPr/>
        <p:txBody>
          <a:bodyPr/>
          <a:lstStyle/>
          <a:p>
            <a:r>
              <a:rPr lang="it-IT" dirty="0"/>
              <a:t>Come funziona?</a:t>
            </a:r>
          </a:p>
        </p:txBody>
      </p:sp>
      <p:sp>
        <p:nvSpPr>
          <p:cNvPr id="3" name="Segnaposto piè di pagina 2">
            <a:extLst>
              <a:ext uri="{FF2B5EF4-FFF2-40B4-BE49-F238E27FC236}">
                <a16:creationId xmlns:a16="http://schemas.microsoft.com/office/drawing/2014/main" id="{5D57C74B-656E-41EC-B834-E6E7E56819C0}"/>
              </a:ext>
            </a:extLst>
          </p:cNvPr>
          <p:cNvSpPr>
            <a:spLocks noGrp="1"/>
          </p:cNvSpPr>
          <p:nvPr>
            <p:ph type="ftr" sz="quarter" idx="11"/>
          </p:nvPr>
        </p:nvSpPr>
        <p:spPr/>
        <p:txBody>
          <a:bodyPr/>
          <a:lstStyle/>
          <a:p>
            <a:pPr>
              <a:defRPr/>
            </a:pPr>
            <a:r>
              <a:rPr lang="it-IT"/>
              <a:t>FONDO PERSEO SIRIO Iscritto al n. 164 dell’Albo COVIP Sede legale: via degli Scialoja, 3 - 00196 Roma</a:t>
            </a:r>
          </a:p>
        </p:txBody>
      </p:sp>
      <p:sp>
        <p:nvSpPr>
          <p:cNvPr id="4" name="Segnaposto numero diapositiva 3">
            <a:extLst>
              <a:ext uri="{FF2B5EF4-FFF2-40B4-BE49-F238E27FC236}">
                <a16:creationId xmlns:a16="http://schemas.microsoft.com/office/drawing/2014/main" id="{A8661813-696C-4AA7-9F3E-BE3E4ACDB19A}"/>
              </a:ext>
            </a:extLst>
          </p:cNvPr>
          <p:cNvSpPr>
            <a:spLocks noGrp="1"/>
          </p:cNvSpPr>
          <p:nvPr>
            <p:ph type="sldNum" sz="quarter" idx="12"/>
          </p:nvPr>
        </p:nvSpPr>
        <p:spPr/>
        <p:txBody>
          <a:bodyPr/>
          <a:lstStyle/>
          <a:p>
            <a:pPr>
              <a:defRPr/>
            </a:pPr>
            <a:fld id="{AD25E35D-3FB9-47E1-ABE8-9C7481C4F098}" type="slidenum">
              <a:rPr lang="it-IT" smtClean="0"/>
              <a:pPr>
                <a:defRPr/>
              </a:pPr>
              <a:t>31</a:t>
            </a:fld>
            <a:endParaRPr lang="it-IT"/>
          </a:p>
        </p:txBody>
      </p:sp>
      <p:sp>
        <p:nvSpPr>
          <p:cNvPr id="5" name="Rettangolo arrotondato 5">
            <a:extLst>
              <a:ext uri="{FF2B5EF4-FFF2-40B4-BE49-F238E27FC236}">
                <a16:creationId xmlns:a16="http://schemas.microsoft.com/office/drawing/2014/main" id="{0212C67B-2C0D-4EBA-80E6-F08335EC8A1C}"/>
              </a:ext>
            </a:extLst>
          </p:cNvPr>
          <p:cNvSpPr/>
          <p:nvPr/>
        </p:nvSpPr>
        <p:spPr>
          <a:xfrm>
            <a:off x="247650" y="945366"/>
            <a:ext cx="9405664" cy="1903746"/>
          </a:xfrm>
          <a:prstGeom prst="roundRect">
            <a:avLst/>
          </a:prstGeom>
          <a:solidFill>
            <a:srgbClr val="6EAA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latin typeface="Times New Roman" pitchFamily="18" charset="0"/>
              <a:cs typeface="Times New Roman" pitchFamily="18" charset="0"/>
            </a:endParaRPr>
          </a:p>
          <a:p>
            <a:pPr algn="ctr">
              <a:defRPr/>
            </a:pPr>
            <a:endParaRPr lang="it-IT" dirty="0">
              <a:latin typeface="Times New Roman" pitchFamily="18" charset="0"/>
              <a:cs typeface="Times New Roman" pitchFamily="18" charset="0"/>
            </a:endParaRPr>
          </a:p>
          <a:p>
            <a:pPr algn="ctr">
              <a:defRPr/>
            </a:pPr>
            <a:r>
              <a:rPr lang="it-IT" dirty="0" err="1">
                <a:latin typeface="Times New Roman" pitchFamily="18" charset="0"/>
                <a:cs typeface="Times New Roman" pitchFamily="18" charset="0"/>
              </a:rPr>
              <a:t>PerseoSirio</a:t>
            </a:r>
            <a:endParaRPr lang="it-IT" dirty="0">
              <a:latin typeface="Times New Roman" pitchFamily="18" charset="0"/>
              <a:cs typeface="Times New Roman" pitchFamily="18" charset="0"/>
            </a:endParaRPr>
          </a:p>
          <a:p>
            <a:pPr algn="ctr">
              <a:defRPr/>
            </a:pPr>
            <a:endParaRPr lang="it-IT" sz="400" dirty="0">
              <a:latin typeface="Times New Roman" pitchFamily="18" charset="0"/>
              <a:cs typeface="Times New Roman" pitchFamily="18" charset="0"/>
            </a:endParaRPr>
          </a:p>
          <a:p>
            <a:pPr marL="342900" indent="-342900">
              <a:buFont typeface="+mj-lt"/>
              <a:buAutoNum type="arabicPeriod"/>
              <a:defRPr/>
            </a:pPr>
            <a:r>
              <a:rPr lang="it-IT" sz="1400" dirty="0">
                <a:latin typeface="Times New Roman" pitchFamily="18" charset="0"/>
                <a:cs typeface="Times New Roman" pitchFamily="18" charset="0"/>
              </a:rPr>
              <a:t>Definisce l’asset </a:t>
            </a:r>
            <a:r>
              <a:rPr lang="it-IT" sz="1400" dirty="0" err="1">
                <a:latin typeface="Times New Roman" pitchFamily="18" charset="0"/>
                <a:cs typeface="Times New Roman" pitchFamily="18" charset="0"/>
              </a:rPr>
              <a:t>allocation</a:t>
            </a:r>
            <a:r>
              <a:rPr lang="it-IT" sz="1400" dirty="0">
                <a:latin typeface="Times New Roman" pitchFamily="18" charset="0"/>
                <a:cs typeface="Times New Roman" pitchFamily="18" charset="0"/>
              </a:rPr>
              <a:t> strategica;</a:t>
            </a:r>
          </a:p>
          <a:p>
            <a:pPr marL="342900" indent="-342900">
              <a:buAutoNum type="arabicPeriod" startAt="2"/>
              <a:defRPr/>
            </a:pPr>
            <a:r>
              <a:rPr lang="it-IT" sz="1400" dirty="0">
                <a:latin typeface="Times New Roman" pitchFamily="18" charset="0"/>
                <a:cs typeface="Times New Roman" pitchFamily="18" charset="0"/>
              </a:rPr>
              <a:t>Seleziona i gestori attraverso un gara pubblica;</a:t>
            </a:r>
          </a:p>
          <a:p>
            <a:pPr marL="342900" indent="-342900">
              <a:buAutoNum type="arabicPeriod" startAt="2"/>
              <a:defRPr/>
            </a:pPr>
            <a:r>
              <a:rPr lang="it-IT" sz="1400" dirty="0">
                <a:latin typeface="Times New Roman" pitchFamily="18" charset="0"/>
                <a:cs typeface="Times New Roman" pitchFamily="18" charset="0"/>
              </a:rPr>
              <a:t>Redige e firma la convenzione;</a:t>
            </a:r>
          </a:p>
          <a:p>
            <a:pPr marL="342900" indent="-342900">
              <a:buAutoNum type="arabicPeriod" startAt="2"/>
              <a:defRPr/>
            </a:pPr>
            <a:r>
              <a:rPr lang="it-IT" sz="1400" dirty="0">
                <a:latin typeface="Times New Roman" pitchFamily="18" charset="0"/>
                <a:cs typeface="Times New Roman" pitchFamily="18" charset="0"/>
              </a:rPr>
              <a:t>Verifica le operazioni dei gestori;</a:t>
            </a:r>
          </a:p>
          <a:p>
            <a:pPr marL="342900" indent="-342900">
              <a:buAutoNum type="arabicPeriod" startAt="2"/>
              <a:defRPr/>
            </a:pPr>
            <a:r>
              <a:rPr lang="it-IT" sz="1400" dirty="0">
                <a:latin typeface="Times New Roman" pitchFamily="18" charset="0"/>
                <a:cs typeface="Times New Roman" pitchFamily="18" charset="0"/>
              </a:rPr>
              <a:t>Controlla il rischio del patrimonio;</a:t>
            </a:r>
          </a:p>
          <a:p>
            <a:pPr marL="342900" indent="-342900">
              <a:buAutoNum type="arabicPeriod" startAt="2"/>
              <a:defRPr/>
            </a:pPr>
            <a:r>
              <a:rPr lang="it-IT" sz="1400" dirty="0">
                <a:latin typeface="Times New Roman" pitchFamily="18" charset="0"/>
                <a:cs typeface="Times New Roman" pitchFamily="18" charset="0"/>
              </a:rPr>
              <a:t>Esegue il monitoraggio sull’operato dei Gestori.</a:t>
            </a:r>
          </a:p>
          <a:p>
            <a:pPr marL="342900" indent="-342900" algn="ctr">
              <a:buFont typeface="+mj-lt"/>
              <a:buAutoNum type="arabicPeriod"/>
              <a:defRPr/>
            </a:pPr>
            <a:endParaRPr lang="it-IT" sz="1400" dirty="0">
              <a:latin typeface="Times New Roman" pitchFamily="18" charset="0"/>
              <a:cs typeface="Times New Roman" pitchFamily="18" charset="0"/>
            </a:endParaRPr>
          </a:p>
          <a:p>
            <a:pPr algn="ctr">
              <a:defRPr/>
            </a:pPr>
            <a:endParaRPr lang="it-IT" dirty="0">
              <a:latin typeface="Times New Roman" pitchFamily="18" charset="0"/>
              <a:cs typeface="Times New Roman" pitchFamily="18" charset="0"/>
            </a:endParaRPr>
          </a:p>
          <a:p>
            <a:pPr algn="ctr">
              <a:defRPr/>
            </a:pPr>
            <a:endParaRPr lang="it-IT" dirty="0">
              <a:latin typeface="Times New Roman" pitchFamily="18" charset="0"/>
              <a:cs typeface="Times New Roman" pitchFamily="18" charset="0"/>
            </a:endParaRPr>
          </a:p>
        </p:txBody>
      </p:sp>
      <p:sp>
        <p:nvSpPr>
          <p:cNvPr id="6" name="Rettangolo arrotondato 5">
            <a:extLst>
              <a:ext uri="{FF2B5EF4-FFF2-40B4-BE49-F238E27FC236}">
                <a16:creationId xmlns:a16="http://schemas.microsoft.com/office/drawing/2014/main" id="{33C4AD1E-81A7-4D0B-8E01-B2FE3B47540F}"/>
              </a:ext>
            </a:extLst>
          </p:cNvPr>
          <p:cNvSpPr/>
          <p:nvPr/>
        </p:nvSpPr>
        <p:spPr>
          <a:xfrm>
            <a:off x="247650" y="3068959"/>
            <a:ext cx="3026971" cy="3089003"/>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dirty="0" err="1">
                <a:latin typeface="Times New Roman" pitchFamily="18" charset="0"/>
                <a:cs typeface="Times New Roman" pitchFamily="18" charset="0"/>
              </a:rPr>
              <a:t>Depo</a:t>
            </a:r>
            <a:r>
              <a:rPr lang="it-IT" dirty="0">
                <a:latin typeface="Times New Roman" pitchFamily="18" charset="0"/>
                <a:cs typeface="Times New Roman" pitchFamily="18" charset="0"/>
              </a:rPr>
              <a:t> Bank</a:t>
            </a:r>
          </a:p>
          <a:p>
            <a:pPr algn="ctr">
              <a:defRPr/>
            </a:pPr>
            <a:endParaRPr lang="it-IT" sz="400" dirty="0">
              <a:latin typeface="Times New Roman" pitchFamily="18" charset="0"/>
              <a:cs typeface="Times New Roman" pitchFamily="18" charset="0"/>
            </a:endParaRPr>
          </a:p>
          <a:p>
            <a:pPr algn="ctr">
              <a:defRPr/>
            </a:pPr>
            <a:r>
              <a:rPr lang="it-IT" sz="1400" dirty="0">
                <a:latin typeface="Times New Roman" pitchFamily="18" charset="0"/>
                <a:cs typeface="Times New Roman" pitchFamily="18" charset="0"/>
              </a:rPr>
              <a:t>È la banca dove confluiscono e dove rimangono i contributi dei lavoratori. </a:t>
            </a:r>
          </a:p>
          <a:p>
            <a:pPr algn="ctr">
              <a:defRPr/>
            </a:pPr>
            <a:r>
              <a:rPr lang="it-IT" sz="1400" dirty="0">
                <a:latin typeface="Times New Roman" pitchFamily="18" charset="0"/>
                <a:cs typeface="Times New Roman" pitchFamily="18" charset="0"/>
              </a:rPr>
              <a:t>Certifica il Patrimonio e il valore della quota. </a:t>
            </a:r>
          </a:p>
          <a:p>
            <a:pPr algn="ctr">
              <a:defRPr/>
            </a:pPr>
            <a:r>
              <a:rPr lang="it-IT" sz="1400" dirty="0">
                <a:latin typeface="Times New Roman" pitchFamily="18" charset="0"/>
                <a:cs typeface="Times New Roman" pitchFamily="18" charset="0"/>
              </a:rPr>
              <a:t>Da seguito alle istruzioni dei gestori se conformi al mandato dato dal Fondo.</a:t>
            </a:r>
          </a:p>
          <a:p>
            <a:pPr algn="ctr">
              <a:defRPr/>
            </a:pPr>
            <a:r>
              <a:rPr lang="it-IT" sz="1400" dirty="0">
                <a:latin typeface="Times New Roman" pitchFamily="18" charset="0"/>
                <a:cs typeface="Times New Roman" pitchFamily="18" charset="0"/>
              </a:rPr>
              <a:t>Invia flusso giornaliero a Covip e Fondo</a:t>
            </a:r>
          </a:p>
          <a:p>
            <a:pPr algn="ctr">
              <a:defRPr/>
            </a:pPr>
            <a:endParaRPr lang="it-IT" dirty="0">
              <a:latin typeface="Times New Roman" pitchFamily="18" charset="0"/>
              <a:cs typeface="Times New Roman" pitchFamily="18" charset="0"/>
            </a:endParaRPr>
          </a:p>
        </p:txBody>
      </p:sp>
      <p:sp>
        <p:nvSpPr>
          <p:cNvPr id="7" name="Rettangolo arrotondato 5">
            <a:extLst>
              <a:ext uri="{FF2B5EF4-FFF2-40B4-BE49-F238E27FC236}">
                <a16:creationId xmlns:a16="http://schemas.microsoft.com/office/drawing/2014/main" id="{A33D4F96-AF5B-4819-9CA5-38C53848196F}"/>
              </a:ext>
            </a:extLst>
          </p:cNvPr>
          <p:cNvSpPr/>
          <p:nvPr/>
        </p:nvSpPr>
        <p:spPr>
          <a:xfrm>
            <a:off x="3505133" y="3068957"/>
            <a:ext cx="2895733" cy="3089003"/>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dirty="0" err="1">
                <a:latin typeface="Times New Roman" pitchFamily="18" charset="0"/>
                <a:cs typeface="Times New Roman" pitchFamily="18" charset="0"/>
              </a:rPr>
              <a:t>UnipolSai</a:t>
            </a:r>
            <a:r>
              <a:rPr lang="it-IT" dirty="0">
                <a:latin typeface="Times New Roman" pitchFamily="18" charset="0"/>
                <a:cs typeface="Times New Roman" pitchFamily="18" charset="0"/>
              </a:rPr>
              <a:t> e HSBC</a:t>
            </a:r>
          </a:p>
          <a:p>
            <a:pPr algn="ctr">
              <a:defRPr/>
            </a:pPr>
            <a:endParaRPr lang="it-IT" sz="400" dirty="0">
              <a:latin typeface="Times New Roman" pitchFamily="18" charset="0"/>
              <a:cs typeface="Times New Roman" pitchFamily="18" charset="0"/>
            </a:endParaRPr>
          </a:p>
          <a:p>
            <a:pPr algn="ctr">
              <a:defRPr/>
            </a:pPr>
            <a:r>
              <a:rPr lang="it-IT" sz="1400" dirty="0">
                <a:latin typeface="Times New Roman" pitchFamily="18" charset="0"/>
                <a:cs typeface="Times New Roman" pitchFamily="18" charset="0"/>
              </a:rPr>
              <a:t>Sono i gestori dei comparti garantito e bilanciato, danno le indicazioni a banca depositaria di acquisto o vendita di strumenti finanziari.</a:t>
            </a:r>
          </a:p>
          <a:p>
            <a:pPr algn="ctr">
              <a:defRPr/>
            </a:pPr>
            <a:r>
              <a:rPr lang="it-IT" sz="1400" dirty="0">
                <a:latin typeface="Times New Roman" pitchFamily="18" charset="0"/>
                <a:cs typeface="Times New Roman" pitchFamily="18" charset="0"/>
              </a:rPr>
              <a:t>Settimanalmente redigono report per il Fondo.</a:t>
            </a:r>
          </a:p>
          <a:p>
            <a:pPr algn="ctr">
              <a:defRPr/>
            </a:pPr>
            <a:endParaRPr lang="it-IT" dirty="0">
              <a:latin typeface="Times New Roman" pitchFamily="18" charset="0"/>
              <a:cs typeface="Times New Roman" pitchFamily="18" charset="0"/>
            </a:endParaRPr>
          </a:p>
        </p:txBody>
      </p:sp>
      <p:sp>
        <p:nvSpPr>
          <p:cNvPr id="8" name="Rettangolo arrotondato 4">
            <a:extLst>
              <a:ext uri="{FF2B5EF4-FFF2-40B4-BE49-F238E27FC236}">
                <a16:creationId xmlns:a16="http://schemas.microsoft.com/office/drawing/2014/main" id="{77498348-7980-40A9-877F-8BF058A9E6A0}"/>
              </a:ext>
            </a:extLst>
          </p:cNvPr>
          <p:cNvSpPr/>
          <p:nvPr/>
        </p:nvSpPr>
        <p:spPr>
          <a:xfrm>
            <a:off x="6628977" y="3068957"/>
            <a:ext cx="3024337" cy="3089003"/>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dirty="0" err="1">
                <a:latin typeface="Times New Roman" pitchFamily="18" charset="0"/>
                <a:cs typeface="Times New Roman" pitchFamily="18" charset="0"/>
              </a:rPr>
              <a:t>Previnet</a:t>
            </a:r>
            <a:endParaRPr lang="it-IT" dirty="0">
              <a:latin typeface="Times New Roman" pitchFamily="18" charset="0"/>
              <a:cs typeface="Times New Roman" pitchFamily="18" charset="0"/>
            </a:endParaRPr>
          </a:p>
          <a:p>
            <a:pPr algn="ctr">
              <a:defRPr/>
            </a:pPr>
            <a:r>
              <a:rPr lang="it-IT" sz="1400" dirty="0">
                <a:latin typeface="Times New Roman" pitchFamily="18" charset="0"/>
                <a:cs typeface="Times New Roman" pitchFamily="18" charset="0"/>
              </a:rPr>
              <a:t>Ha il compito calcolare il valore della e redige prospetto per COVIP.</a:t>
            </a:r>
          </a:p>
          <a:p>
            <a:pPr algn="ctr">
              <a:defRPr/>
            </a:pPr>
            <a:endParaRPr lang="it-IT" dirty="0">
              <a:latin typeface="Times New Roman" pitchFamily="18" charset="0"/>
              <a:cs typeface="Times New Roman" pitchFamily="18" charset="0"/>
            </a:endParaRPr>
          </a:p>
        </p:txBody>
      </p:sp>
    </p:spTree>
    <p:extLst>
      <p:ext uri="{BB962C8B-B14F-4D97-AF65-F5344CB8AC3E}">
        <p14:creationId xmlns:p14="http://schemas.microsoft.com/office/powerpoint/2010/main" val="2033372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anim calcmode="lin" valueType="num">
                                      <p:cBhvr additive="base">
                                        <p:cTn id="1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anim calcmode="lin" valueType="num">
                                      <p:cBhvr additive="base">
                                        <p:cTn id="19"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 calcmode="lin" valueType="num">
                                      <p:cBhvr additive="base">
                                        <p:cTn id="2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anim calcmode="lin" valueType="num">
                                      <p:cBhvr additive="base">
                                        <p:cTn id="31"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anim calcmode="lin" valueType="num">
                                      <p:cBhvr additive="base">
                                        <p:cTn id="37"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
                                            <p:txEl>
                                              <p:pRg st="9" end="9"/>
                                            </p:txEl>
                                          </p:spTgt>
                                        </p:tgtEl>
                                        <p:attrNameLst>
                                          <p:attrName>style.visibility</p:attrName>
                                        </p:attrNameLst>
                                      </p:cBhvr>
                                      <p:to>
                                        <p:strVal val="visible"/>
                                      </p:to>
                                    </p:set>
                                    <p:anim calcmode="lin" valueType="num">
                                      <p:cBhvr additive="base">
                                        <p:cTn id="43"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500" fill="hold"/>
                                        <p:tgtEl>
                                          <p:spTgt spid="6"/>
                                        </p:tgtEl>
                                        <p:attrNameLst>
                                          <p:attrName>ppt_x</p:attrName>
                                        </p:attrNameLst>
                                      </p:cBhvr>
                                      <p:tavLst>
                                        <p:tav tm="0">
                                          <p:val>
                                            <p:strVal val="#ppt_x"/>
                                          </p:val>
                                        </p:tav>
                                        <p:tav tm="100000">
                                          <p:val>
                                            <p:strVal val="#ppt_x"/>
                                          </p:val>
                                        </p:tav>
                                      </p:tavLst>
                                    </p:anim>
                                    <p:anim calcmode="lin" valueType="num">
                                      <p:cBhvr additive="base">
                                        <p:cTn id="5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6">
                                            <p:txEl>
                                              <p:pRg st="2" end="2"/>
                                            </p:txEl>
                                          </p:spTgt>
                                        </p:tgtEl>
                                        <p:attrNameLst>
                                          <p:attrName>style.visibility</p:attrName>
                                        </p:attrNameLst>
                                      </p:cBhvr>
                                      <p:to>
                                        <p:strVal val="visible"/>
                                      </p:to>
                                    </p:set>
                                    <p:anim calcmode="lin" valueType="num">
                                      <p:cBhvr additive="base">
                                        <p:cTn id="5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6">
                                            <p:txEl>
                                              <p:pRg st="3" end="3"/>
                                            </p:txEl>
                                          </p:spTgt>
                                        </p:tgtEl>
                                        <p:attrNameLst>
                                          <p:attrName>style.visibility</p:attrName>
                                        </p:attrNameLst>
                                      </p:cBhvr>
                                      <p:to>
                                        <p:strVal val="visible"/>
                                      </p:to>
                                    </p:set>
                                    <p:anim calcmode="lin" valueType="num">
                                      <p:cBhvr additive="base">
                                        <p:cTn id="6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6">
                                            <p:txEl>
                                              <p:pRg st="4" end="4"/>
                                            </p:txEl>
                                          </p:spTgt>
                                        </p:tgtEl>
                                        <p:attrNameLst>
                                          <p:attrName>style.visibility</p:attrName>
                                        </p:attrNameLst>
                                      </p:cBhvr>
                                      <p:to>
                                        <p:strVal val="visible"/>
                                      </p:to>
                                    </p:set>
                                    <p:anim calcmode="lin" valueType="num">
                                      <p:cBhvr additive="base">
                                        <p:cTn id="6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6">
                                            <p:txEl>
                                              <p:pRg st="5" end="5"/>
                                            </p:txEl>
                                          </p:spTgt>
                                        </p:tgtEl>
                                        <p:attrNameLst>
                                          <p:attrName>style.visibility</p:attrName>
                                        </p:attrNameLst>
                                      </p:cBhvr>
                                      <p:to>
                                        <p:strVal val="visible"/>
                                      </p:to>
                                    </p:set>
                                    <p:anim calcmode="lin" valueType="num">
                                      <p:cBhvr additive="base">
                                        <p:cTn id="7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7"/>
                                        </p:tgtEl>
                                        <p:attrNameLst>
                                          <p:attrName>style.visibility</p:attrName>
                                        </p:attrNameLst>
                                      </p:cBhvr>
                                      <p:to>
                                        <p:strVal val="visible"/>
                                      </p:to>
                                    </p:set>
                                    <p:anim calcmode="lin" valueType="num">
                                      <p:cBhvr additive="base">
                                        <p:cTn id="79" dur="500" fill="hold"/>
                                        <p:tgtEl>
                                          <p:spTgt spid="7"/>
                                        </p:tgtEl>
                                        <p:attrNameLst>
                                          <p:attrName>ppt_x</p:attrName>
                                        </p:attrNameLst>
                                      </p:cBhvr>
                                      <p:tavLst>
                                        <p:tav tm="0">
                                          <p:val>
                                            <p:strVal val="#ppt_x"/>
                                          </p:val>
                                        </p:tav>
                                        <p:tav tm="100000">
                                          <p:val>
                                            <p:strVal val="#ppt_x"/>
                                          </p:val>
                                        </p:tav>
                                      </p:tavLst>
                                    </p:anim>
                                    <p:anim calcmode="lin" valueType="num">
                                      <p:cBhvr additive="base">
                                        <p:cTn id="8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8"/>
                                        </p:tgtEl>
                                        <p:attrNameLst>
                                          <p:attrName>style.visibility</p:attrName>
                                        </p:attrNameLst>
                                      </p:cBhvr>
                                      <p:to>
                                        <p:strVal val="visible"/>
                                      </p:to>
                                    </p:set>
                                    <p:anim calcmode="lin" valueType="num">
                                      <p:cBhvr additive="base">
                                        <p:cTn id="85" dur="500" fill="hold"/>
                                        <p:tgtEl>
                                          <p:spTgt spid="8"/>
                                        </p:tgtEl>
                                        <p:attrNameLst>
                                          <p:attrName>ppt_x</p:attrName>
                                        </p:attrNameLst>
                                      </p:cBhvr>
                                      <p:tavLst>
                                        <p:tav tm="0">
                                          <p:val>
                                            <p:strVal val="#ppt_x"/>
                                          </p:val>
                                        </p:tav>
                                        <p:tav tm="100000">
                                          <p:val>
                                            <p:strVal val="#ppt_x"/>
                                          </p:val>
                                        </p:tav>
                                      </p:tavLst>
                                    </p:anim>
                                    <p:anim calcmode="lin" valueType="num">
                                      <p:cBhvr additive="base">
                                        <p:cTn id="8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6C1BAF-DF55-400F-A993-251B92B90B35}"/>
              </a:ext>
            </a:extLst>
          </p:cNvPr>
          <p:cNvSpPr>
            <a:spLocks noGrp="1"/>
          </p:cNvSpPr>
          <p:nvPr>
            <p:ph type="title"/>
          </p:nvPr>
        </p:nvSpPr>
        <p:spPr>
          <a:xfrm>
            <a:off x="304800" y="0"/>
            <a:ext cx="9353550" cy="549270"/>
          </a:xfrm>
        </p:spPr>
        <p:txBody>
          <a:bodyPr/>
          <a:lstStyle/>
          <a:p>
            <a:pPr algn="ctr"/>
            <a:r>
              <a:rPr lang="it-IT" dirty="0"/>
              <a:t>I COMPARTI</a:t>
            </a:r>
          </a:p>
        </p:txBody>
      </p:sp>
      <p:sp>
        <p:nvSpPr>
          <p:cNvPr id="3" name="Segnaposto contenuto 2">
            <a:extLst>
              <a:ext uri="{FF2B5EF4-FFF2-40B4-BE49-F238E27FC236}">
                <a16:creationId xmlns:a16="http://schemas.microsoft.com/office/drawing/2014/main" id="{F99CF64B-356B-4E6C-B0A7-9BF38ABC2A76}"/>
              </a:ext>
            </a:extLst>
          </p:cNvPr>
          <p:cNvSpPr>
            <a:spLocks noGrp="1"/>
          </p:cNvSpPr>
          <p:nvPr>
            <p:ph sz="half" idx="1"/>
          </p:nvPr>
        </p:nvSpPr>
        <p:spPr>
          <a:xfrm>
            <a:off x="113034" y="692696"/>
            <a:ext cx="4741991" cy="5111751"/>
          </a:xfrm>
          <a:ln w="19050">
            <a:solidFill>
              <a:schemeClr val="tx1"/>
            </a:solidFill>
          </a:ln>
        </p:spPr>
        <p:txBody>
          <a:bodyPr/>
          <a:lstStyle/>
          <a:p>
            <a:pPr marL="0" indent="0" algn="ctr">
              <a:buNone/>
            </a:pPr>
            <a:r>
              <a:rPr lang="it-IT" sz="2400" dirty="0">
                <a:solidFill>
                  <a:srgbClr val="62A833"/>
                </a:solidFill>
              </a:rPr>
              <a:t>GARANTITO</a:t>
            </a:r>
          </a:p>
          <a:p>
            <a:pPr marL="0" indent="0" algn="ctr">
              <a:buNone/>
            </a:pPr>
            <a:endParaRPr lang="it-IT" sz="400" dirty="0"/>
          </a:p>
          <a:p>
            <a:pPr marL="342900" indent="-342900">
              <a:buFont typeface="+mj-lt"/>
              <a:buAutoNum type="arabicPeriod"/>
            </a:pPr>
            <a:r>
              <a:rPr lang="it-IT" sz="1400" dirty="0"/>
              <a:t>GESTORE UNIPOL-SAI;</a:t>
            </a:r>
          </a:p>
          <a:p>
            <a:pPr marL="342900" indent="-342900">
              <a:buFont typeface="+mj-lt"/>
              <a:buAutoNum type="arabicPeriod"/>
            </a:pPr>
            <a:r>
              <a:rPr lang="it-IT" sz="1400" dirty="0"/>
              <a:t>GARANZIA DELLA RESTITUZIONE DEL CAPITALE;</a:t>
            </a:r>
          </a:p>
          <a:p>
            <a:pPr marL="342900" indent="-342900">
              <a:buFont typeface="+mj-lt"/>
              <a:buAutoNum type="arabicPeriod"/>
            </a:pPr>
            <a:r>
              <a:rPr lang="it-IT" sz="1400" dirty="0"/>
              <a:t>GESTIONE PREVALENTEMENTE  OBBLIGAZIONARIA;</a:t>
            </a:r>
          </a:p>
          <a:p>
            <a:pPr marL="342900" indent="-342900">
              <a:buFont typeface="+mj-lt"/>
              <a:buAutoNum type="arabicPeriod"/>
            </a:pPr>
            <a:r>
              <a:rPr lang="it-IT" sz="1400" dirty="0"/>
              <a:t>BENCHMARK DI RIFERIMENTO:</a:t>
            </a:r>
          </a:p>
          <a:p>
            <a:pPr lvl="1">
              <a:spcBef>
                <a:spcPts val="600"/>
              </a:spcBef>
              <a:buClr>
                <a:srgbClr val="7EAC58"/>
              </a:buClr>
              <a:buFont typeface="Wingdings" pitchFamily="2" charset="2"/>
              <a:buChar char="§"/>
            </a:pPr>
            <a:r>
              <a:rPr lang="it-IT" sz="1200" dirty="0">
                <a:ea typeface="ＭＳ Ｐゴシック" pitchFamily="34" charset="-128"/>
              </a:rPr>
              <a:t>40% JPM governativo Italia 1-5 anni</a:t>
            </a:r>
          </a:p>
          <a:p>
            <a:pPr lvl="1">
              <a:spcBef>
                <a:spcPts val="600"/>
              </a:spcBef>
              <a:buClr>
                <a:srgbClr val="7EAC58"/>
              </a:buClr>
              <a:buFont typeface="Wingdings" pitchFamily="2" charset="2"/>
              <a:buChar char="§"/>
            </a:pPr>
            <a:r>
              <a:rPr lang="it-IT" sz="1200" dirty="0">
                <a:ea typeface="ＭＳ Ｐゴシック" pitchFamily="34" charset="-128"/>
              </a:rPr>
              <a:t>15% JPM governativo Italia 1-3 anni</a:t>
            </a:r>
          </a:p>
          <a:p>
            <a:pPr lvl="1">
              <a:spcBef>
                <a:spcPts val="600"/>
              </a:spcBef>
              <a:buClr>
                <a:srgbClr val="7EAC58"/>
              </a:buClr>
              <a:buFont typeface="Wingdings" pitchFamily="2" charset="2"/>
              <a:buChar char="§"/>
            </a:pPr>
            <a:r>
              <a:rPr lang="it-IT" sz="1200" dirty="0">
                <a:ea typeface="ＭＳ Ｐゴシック" pitchFamily="34" charset="-128"/>
              </a:rPr>
              <a:t>10% JPM governativo EMU </a:t>
            </a:r>
            <a:r>
              <a:rPr lang="it-IT" sz="1200" dirty="0" err="1">
                <a:ea typeface="ＭＳ Ｐゴシック" pitchFamily="34" charset="-128"/>
              </a:rPr>
              <a:t>Investiment</a:t>
            </a:r>
            <a:r>
              <a:rPr lang="it-IT" sz="1200" dirty="0">
                <a:ea typeface="ＭＳ Ｐゴシック" pitchFamily="34" charset="-128"/>
              </a:rPr>
              <a:t> grade 1-5 anni</a:t>
            </a:r>
          </a:p>
          <a:p>
            <a:pPr lvl="1">
              <a:spcBef>
                <a:spcPts val="600"/>
              </a:spcBef>
              <a:buClr>
                <a:srgbClr val="7EAC58"/>
              </a:buClr>
              <a:buFont typeface="Wingdings" pitchFamily="2" charset="2"/>
              <a:buChar char="§"/>
            </a:pPr>
            <a:r>
              <a:rPr lang="it-IT" sz="1200" dirty="0">
                <a:ea typeface="ＭＳ Ｐゴシック" pitchFamily="34" charset="-128"/>
              </a:rPr>
              <a:t>30% Merrill Lynch 1-5 anni Corporate Euro</a:t>
            </a:r>
          </a:p>
          <a:p>
            <a:pPr lvl="1">
              <a:spcBef>
                <a:spcPts val="600"/>
              </a:spcBef>
              <a:buClr>
                <a:srgbClr val="7EAC58"/>
              </a:buClr>
              <a:buFont typeface="Wingdings" pitchFamily="2" charset="2"/>
              <a:buChar char="§"/>
            </a:pPr>
            <a:r>
              <a:rPr lang="it-IT" sz="1200" dirty="0">
                <a:ea typeface="ＭＳ Ｐゴシック" pitchFamily="34" charset="-128"/>
              </a:rPr>
              <a:t>5% MSCI </a:t>
            </a:r>
            <a:r>
              <a:rPr lang="it-IT" sz="1200" dirty="0" err="1">
                <a:ea typeface="ＭＳ Ｐゴシック" pitchFamily="34" charset="-128"/>
              </a:rPr>
              <a:t>Wolrd</a:t>
            </a:r>
            <a:endParaRPr lang="it-IT" sz="1200" dirty="0">
              <a:ea typeface="ＭＳ Ｐゴシック" pitchFamily="34" charset="-128"/>
            </a:endParaRPr>
          </a:p>
          <a:p>
            <a:pPr marL="342900" lvl="0" indent="-342900">
              <a:buFont typeface="+mj-lt"/>
              <a:buAutoNum type="arabicPeriod"/>
            </a:pPr>
            <a:r>
              <a:rPr lang="it-IT" sz="1400" dirty="0"/>
              <a:t>COMMISSIONI GESTIONE 0,32%</a:t>
            </a:r>
          </a:p>
          <a:p>
            <a:pPr marL="342900" lvl="0" indent="-342900">
              <a:buFont typeface="+mj-lt"/>
              <a:buAutoNum type="arabicPeriod"/>
            </a:pPr>
            <a:r>
              <a:rPr lang="it-IT" sz="1400" dirty="0"/>
              <a:t>ORIZZONTE TEMPORALE FINO A 5 ANNI.</a:t>
            </a:r>
          </a:p>
          <a:p>
            <a:pPr marL="0" indent="0">
              <a:buNone/>
            </a:pPr>
            <a:endParaRPr lang="it-IT" sz="1800" dirty="0"/>
          </a:p>
        </p:txBody>
      </p:sp>
      <p:sp>
        <p:nvSpPr>
          <p:cNvPr id="4" name="Segnaposto contenuto 3">
            <a:extLst>
              <a:ext uri="{FF2B5EF4-FFF2-40B4-BE49-F238E27FC236}">
                <a16:creationId xmlns:a16="http://schemas.microsoft.com/office/drawing/2014/main" id="{22689F51-3FEE-4739-935E-DBE3DE329859}"/>
              </a:ext>
            </a:extLst>
          </p:cNvPr>
          <p:cNvSpPr>
            <a:spLocks noGrp="1"/>
          </p:cNvSpPr>
          <p:nvPr>
            <p:ph sz="half" idx="2"/>
          </p:nvPr>
        </p:nvSpPr>
        <p:spPr>
          <a:xfrm>
            <a:off x="5035554" y="1196979"/>
            <a:ext cx="4741982" cy="5111751"/>
          </a:xfrm>
          <a:ln w="19050">
            <a:solidFill>
              <a:schemeClr val="tx1"/>
            </a:solidFill>
          </a:ln>
        </p:spPr>
        <p:txBody>
          <a:bodyPr/>
          <a:lstStyle/>
          <a:p>
            <a:pPr marL="0" indent="0" algn="ctr">
              <a:buNone/>
            </a:pPr>
            <a:r>
              <a:rPr lang="it-IT" sz="2400" dirty="0">
                <a:solidFill>
                  <a:srgbClr val="62A833"/>
                </a:solidFill>
              </a:rPr>
              <a:t>BILANCIATO</a:t>
            </a:r>
          </a:p>
          <a:p>
            <a:pPr marL="342900" lvl="0" indent="-342900">
              <a:buFont typeface="+mj-lt"/>
              <a:buAutoNum type="arabicPeriod"/>
            </a:pPr>
            <a:r>
              <a:rPr lang="it-IT" sz="1400" dirty="0"/>
              <a:t>GESTORE HSBC GLOBAL ASSET MNG;</a:t>
            </a:r>
          </a:p>
          <a:p>
            <a:pPr marL="342900" lvl="0" indent="-342900">
              <a:buFont typeface="+mj-lt"/>
              <a:buAutoNum type="arabicPeriod"/>
            </a:pPr>
            <a:r>
              <a:rPr lang="it-IT" sz="1400" dirty="0"/>
              <a:t>DIVERSIFICAZIONE PORTAFOGLIO:</a:t>
            </a:r>
          </a:p>
          <a:p>
            <a:pPr lvl="1">
              <a:spcBef>
                <a:spcPts val="600"/>
              </a:spcBef>
              <a:buClr>
                <a:srgbClr val="7EAC58"/>
              </a:buClr>
              <a:buFont typeface="Wingdings" pitchFamily="2" charset="2"/>
              <a:buChar char="§"/>
            </a:pPr>
            <a:r>
              <a:rPr lang="it-IT" sz="1200" dirty="0"/>
              <a:t>70% obbligazioni (45% governativi e 25% corporate)</a:t>
            </a:r>
          </a:p>
          <a:p>
            <a:pPr lvl="1">
              <a:spcBef>
                <a:spcPts val="600"/>
              </a:spcBef>
              <a:buClr>
                <a:srgbClr val="7EAC58"/>
              </a:buClr>
              <a:buFont typeface="Wingdings" pitchFamily="2" charset="2"/>
              <a:buChar char="§"/>
            </a:pPr>
            <a:r>
              <a:rPr lang="it-IT" sz="1200" dirty="0"/>
              <a:t>30% azioni (min. 10% </a:t>
            </a:r>
            <a:r>
              <a:rPr lang="it-IT" sz="1200" dirty="0" err="1"/>
              <a:t>max</a:t>
            </a:r>
            <a:r>
              <a:rPr lang="it-IT" sz="1200" dirty="0"/>
              <a:t> 40%)</a:t>
            </a:r>
          </a:p>
          <a:p>
            <a:pPr marL="342900" lvl="0" indent="-342900">
              <a:buFont typeface="+mj-lt"/>
              <a:buAutoNum type="arabicPeriod"/>
            </a:pPr>
            <a:r>
              <a:rPr lang="it-IT" sz="1400" dirty="0"/>
              <a:t>GESTIONE TOTAL RETURN;</a:t>
            </a:r>
          </a:p>
          <a:p>
            <a:pPr marL="342900" lvl="0" indent="-342900">
              <a:buFont typeface="+mj-lt"/>
              <a:buAutoNum type="arabicPeriod"/>
            </a:pPr>
            <a:r>
              <a:rPr lang="it-IT" sz="1400" dirty="0"/>
              <a:t>OBIETTIVO RENDIMENTO/RISCHIO: </a:t>
            </a:r>
          </a:p>
          <a:p>
            <a:pPr lvl="1">
              <a:spcBef>
                <a:spcPts val="600"/>
              </a:spcBef>
              <a:buClr>
                <a:srgbClr val="7EAC58"/>
              </a:buClr>
              <a:buFont typeface="Wingdings" pitchFamily="2" charset="2"/>
              <a:buChar char="§"/>
            </a:pPr>
            <a:r>
              <a:rPr lang="it-IT" sz="1200" b="0" dirty="0"/>
              <a:t>Eurostat Eurozone HICP ex </a:t>
            </a:r>
            <a:r>
              <a:rPr lang="it-IT" sz="1200" b="0" dirty="0" err="1"/>
              <a:t>Tobacco</a:t>
            </a:r>
            <a:r>
              <a:rPr lang="it-IT" sz="1200" b="0" dirty="0"/>
              <a:t> </a:t>
            </a:r>
            <a:r>
              <a:rPr lang="it-IT" sz="1200" b="0" dirty="0" err="1"/>
              <a:t>Unrevised</a:t>
            </a:r>
            <a:r>
              <a:rPr lang="it-IT" sz="1200" b="0" dirty="0"/>
              <a:t> Series NSA (CPTFEMU Index) maggiorato su base annua di 150 punti base</a:t>
            </a:r>
          </a:p>
          <a:p>
            <a:pPr lvl="1">
              <a:spcBef>
                <a:spcPts val="600"/>
              </a:spcBef>
              <a:buClr>
                <a:srgbClr val="7EAC58"/>
              </a:buClr>
              <a:buFont typeface="Wingdings" pitchFamily="2" charset="2"/>
              <a:buChar char="§"/>
            </a:pPr>
            <a:r>
              <a:rPr lang="it-IT" sz="1200" dirty="0"/>
              <a:t>Volatilità 8% pari ad un VAR di circa il 4%</a:t>
            </a:r>
            <a:endParaRPr lang="it-IT" sz="1200" b="0" dirty="0"/>
          </a:p>
          <a:p>
            <a:pPr marL="342900" lvl="0" indent="-342900">
              <a:buFont typeface="+mj-lt"/>
              <a:buAutoNum type="arabicPeriod"/>
            </a:pPr>
            <a:r>
              <a:rPr lang="it-IT" sz="1400" dirty="0"/>
              <a:t>COMMISSIONI GESTIONE 0,20%</a:t>
            </a:r>
          </a:p>
          <a:p>
            <a:pPr marL="342900" lvl="0" indent="-342900">
              <a:buFont typeface="+mj-lt"/>
              <a:buAutoNum type="arabicPeriod"/>
            </a:pPr>
            <a:r>
              <a:rPr lang="it-IT" sz="1400" dirty="0"/>
              <a:t>ORIZZONTE TEMPORALE OLTRE I 10 ANNI.</a:t>
            </a:r>
          </a:p>
          <a:p>
            <a:pPr marL="0" indent="0" algn="ctr">
              <a:buNone/>
            </a:pPr>
            <a:endParaRPr lang="it-IT" sz="1800" dirty="0"/>
          </a:p>
        </p:txBody>
      </p:sp>
      <p:sp>
        <p:nvSpPr>
          <p:cNvPr id="5" name="Segnaposto piè di pagina 4">
            <a:extLst>
              <a:ext uri="{FF2B5EF4-FFF2-40B4-BE49-F238E27FC236}">
                <a16:creationId xmlns:a16="http://schemas.microsoft.com/office/drawing/2014/main" id="{DEE5B461-CDC3-4E19-A922-39E64D38D160}"/>
              </a:ext>
            </a:extLst>
          </p:cNvPr>
          <p:cNvSpPr>
            <a:spLocks noGrp="1"/>
          </p:cNvSpPr>
          <p:nvPr>
            <p:ph type="ftr" sz="quarter" idx="10"/>
          </p:nvPr>
        </p:nvSpPr>
        <p:spPr/>
        <p:txBody>
          <a:bodyPr/>
          <a:lstStyle/>
          <a:p>
            <a:pPr>
              <a:defRPr/>
            </a:pPr>
            <a:r>
              <a:rPr lang="it-IT"/>
              <a:t>FONDO PERSEO SIRIO Iscritto al n. 164 dell’Albo COVIP Sede legale: via degli Scialoja, 3 - 00196 Roma</a:t>
            </a:r>
          </a:p>
        </p:txBody>
      </p:sp>
      <p:sp>
        <p:nvSpPr>
          <p:cNvPr id="6" name="Segnaposto numero diapositiva 5">
            <a:extLst>
              <a:ext uri="{FF2B5EF4-FFF2-40B4-BE49-F238E27FC236}">
                <a16:creationId xmlns:a16="http://schemas.microsoft.com/office/drawing/2014/main" id="{CEC269D8-DD29-46BF-BCA9-184E5B41D382}"/>
              </a:ext>
            </a:extLst>
          </p:cNvPr>
          <p:cNvSpPr>
            <a:spLocks noGrp="1"/>
          </p:cNvSpPr>
          <p:nvPr>
            <p:ph type="sldNum" sz="quarter" idx="11"/>
          </p:nvPr>
        </p:nvSpPr>
        <p:spPr/>
        <p:txBody>
          <a:bodyPr/>
          <a:lstStyle/>
          <a:p>
            <a:pPr>
              <a:defRPr/>
            </a:pPr>
            <a:fld id="{E5F58F44-BB39-47E5-8553-79F1C0CAC0B5}" type="slidenum">
              <a:rPr lang="it-IT" smtClean="0"/>
              <a:pPr>
                <a:defRPr/>
              </a:pPr>
              <a:t>32</a:t>
            </a:fld>
            <a:endParaRPr lang="it-IT"/>
          </a:p>
        </p:txBody>
      </p:sp>
    </p:spTree>
    <p:extLst>
      <p:ext uri="{BB962C8B-B14F-4D97-AF65-F5344CB8AC3E}">
        <p14:creationId xmlns:p14="http://schemas.microsoft.com/office/powerpoint/2010/main" val="3308529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500"/>
                                        <p:tgtEl>
                                          <p:spTgt spid="3">
                                            <p:txEl>
                                              <p:pRg st="6" end="6"/>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500"/>
                                        <p:tgtEl>
                                          <p:spTgt spid="3">
                                            <p:txEl>
                                              <p:pRg st="7" end="7"/>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500"/>
                                        <p:tgtEl>
                                          <p:spTgt spid="3">
                                            <p:txEl>
                                              <p:pRg st="8" end="8"/>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fade">
                                      <p:cBhvr>
                                        <p:cTn id="44" dur="500"/>
                                        <p:tgtEl>
                                          <p:spTgt spid="3">
                                            <p:txEl>
                                              <p:pRg st="9" end="9"/>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500"/>
                                        <p:tgtEl>
                                          <p:spTgt spid="3">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Effect transition="in" filter="fade">
                                      <p:cBhvr>
                                        <p:cTn id="52" dur="500"/>
                                        <p:tgtEl>
                                          <p:spTgt spid="3">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Effect transition="in" filter="fade">
                                      <p:cBhvr>
                                        <p:cTn id="57" dur="500"/>
                                        <p:tgtEl>
                                          <p:spTgt spid="3">
                                            <p:txEl>
                                              <p:pRg st="12" end="1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4">
                                            <p:bg/>
                                          </p:spTgt>
                                        </p:tgtEl>
                                        <p:attrNameLst>
                                          <p:attrName>style.visibility</p:attrName>
                                        </p:attrNameLst>
                                      </p:cBhvr>
                                      <p:to>
                                        <p:strVal val="visible"/>
                                      </p:to>
                                    </p:set>
                                    <p:animEffect transition="in" filter="fade">
                                      <p:cBhvr>
                                        <p:cTn id="62" dur="500"/>
                                        <p:tgtEl>
                                          <p:spTgt spid="4">
                                            <p:bg/>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4">
                                            <p:txEl>
                                              <p:pRg st="0" end="0"/>
                                            </p:txEl>
                                          </p:spTgt>
                                        </p:tgtEl>
                                        <p:attrNameLst>
                                          <p:attrName>style.visibility</p:attrName>
                                        </p:attrNameLst>
                                      </p:cBhvr>
                                      <p:to>
                                        <p:strVal val="visible"/>
                                      </p:to>
                                    </p:set>
                                    <p:animEffect transition="in" filter="fade">
                                      <p:cBhvr>
                                        <p:cTn id="67" dur="500"/>
                                        <p:tgtEl>
                                          <p:spTgt spid="4">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4">
                                            <p:txEl>
                                              <p:pRg st="1" end="1"/>
                                            </p:txEl>
                                          </p:spTgt>
                                        </p:tgtEl>
                                        <p:attrNameLst>
                                          <p:attrName>style.visibility</p:attrName>
                                        </p:attrNameLst>
                                      </p:cBhvr>
                                      <p:to>
                                        <p:strVal val="visible"/>
                                      </p:to>
                                    </p:set>
                                    <p:animEffect transition="in" filter="fade">
                                      <p:cBhvr>
                                        <p:cTn id="72" dur="500"/>
                                        <p:tgtEl>
                                          <p:spTgt spid="4">
                                            <p:txEl>
                                              <p:pRg st="1" end="1"/>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4">
                                            <p:txEl>
                                              <p:pRg st="2" end="2"/>
                                            </p:txEl>
                                          </p:spTgt>
                                        </p:tgtEl>
                                        <p:attrNameLst>
                                          <p:attrName>style.visibility</p:attrName>
                                        </p:attrNameLst>
                                      </p:cBhvr>
                                      <p:to>
                                        <p:strVal val="visible"/>
                                      </p:to>
                                    </p:set>
                                    <p:animEffect transition="in" filter="fade">
                                      <p:cBhvr>
                                        <p:cTn id="77" dur="500"/>
                                        <p:tgtEl>
                                          <p:spTgt spid="4">
                                            <p:txEl>
                                              <p:pRg st="2" end="2"/>
                                            </p:txEl>
                                          </p:spTgt>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4">
                                            <p:txEl>
                                              <p:pRg st="3" end="3"/>
                                            </p:txEl>
                                          </p:spTgt>
                                        </p:tgtEl>
                                        <p:attrNameLst>
                                          <p:attrName>style.visibility</p:attrName>
                                        </p:attrNameLst>
                                      </p:cBhvr>
                                      <p:to>
                                        <p:strVal val="visible"/>
                                      </p:to>
                                    </p:set>
                                    <p:animEffect transition="in" filter="fade">
                                      <p:cBhvr>
                                        <p:cTn id="80" dur="500"/>
                                        <p:tgtEl>
                                          <p:spTgt spid="4">
                                            <p:txEl>
                                              <p:pRg st="3" end="3"/>
                                            </p:txEl>
                                          </p:spTgt>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4">
                                            <p:txEl>
                                              <p:pRg st="4" end="4"/>
                                            </p:txEl>
                                          </p:spTgt>
                                        </p:tgtEl>
                                        <p:attrNameLst>
                                          <p:attrName>style.visibility</p:attrName>
                                        </p:attrNameLst>
                                      </p:cBhvr>
                                      <p:to>
                                        <p:strVal val="visible"/>
                                      </p:to>
                                    </p:set>
                                    <p:animEffect transition="in" filter="fade">
                                      <p:cBhvr>
                                        <p:cTn id="83" dur="500"/>
                                        <p:tgtEl>
                                          <p:spTgt spid="4">
                                            <p:txEl>
                                              <p:pRg st="4" end="4"/>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4">
                                            <p:txEl>
                                              <p:pRg st="5" end="5"/>
                                            </p:txEl>
                                          </p:spTgt>
                                        </p:tgtEl>
                                        <p:attrNameLst>
                                          <p:attrName>style.visibility</p:attrName>
                                        </p:attrNameLst>
                                      </p:cBhvr>
                                      <p:to>
                                        <p:strVal val="visible"/>
                                      </p:to>
                                    </p:set>
                                    <p:animEffect transition="in" filter="fade">
                                      <p:cBhvr>
                                        <p:cTn id="88" dur="500"/>
                                        <p:tgtEl>
                                          <p:spTgt spid="4">
                                            <p:txEl>
                                              <p:pRg st="5" end="5"/>
                                            </p:txEl>
                                          </p:spTgt>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4">
                                            <p:txEl>
                                              <p:pRg st="6" end="6"/>
                                            </p:txEl>
                                          </p:spTgt>
                                        </p:tgtEl>
                                        <p:attrNameLst>
                                          <p:attrName>style.visibility</p:attrName>
                                        </p:attrNameLst>
                                      </p:cBhvr>
                                      <p:to>
                                        <p:strVal val="visible"/>
                                      </p:to>
                                    </p:set>
                                    <p:animEffect transition="in" filter="fade">
                                      <p:cBhvr>
                                        <p:cTn id="93" dur="500"/>
                                        <p:tgtEl>
                                          <p:spTgt spid="4">
                                            <p:txEl>
                                              <p:pRg st="6" end="6"/>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4">
                                            <p:txEl>
                                              <p:pRg st="7" end="7"/>
                                            </p:txEl>
                                          </p:spTgt>
                                        </p:tgtEl>
                                        <p:attrNameLst>
                                          <p:attrName>style.visibility</p:attrName>
                                        </p:attrNameLst>
                                      </p:cBhvr>
                                      <p:to>
                                        <p:strVal val="visible"/>
                                      </p:to>
                                    </p:set>
                                    <p:animEffect transition="in" filter="fade">
                                      <p:cBhvr>
                                        <p:cTn id="98" dur="500"/>
                                        <p:tgtEl>
                                          <p:spTgt spid="4">
                                            <p:txEl>
                                              <p:pRg st="7" end="7"/>
                                            </p:txEl>
                                          </p:spTgt>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4">
                                            <p:txEl>
                                              <p:pRg st="8" end="8"/>
                                            </p:txEl>
                                          </p:spTgt>
                                        </p:tgtEl>
                                        <p:attrNameLst>
                                          <p:attrName>style.visibility</p:attrName>
                                        </p:attrNameLst>
                                      </p:cBhvr>
                                      <p:to>
                                        <p:strVal val="visible"/>
                                      </p:to>
                                    </p:set>
                                    <p:animEffect transition="in" filter="fade">
                                      <p:cBhvr>
                                        <p:cTn id="101" dur="500"/>
                                        <p:tgtEl>
                                          <p:spTgt spid="4">
                                            <p:txEl>
                                              <p:pRg st="8" end="8"/>
                                            </p:txEl>
                                          </p:spTgt>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grpId="0" nodeType="clickEffect">
                                  <p:stCondLst>
                                    <p:cond delay="0"/>
                                  </p:stCondLst>
                                  <p:childTnLst>
                                    <p:set>
                                      <p:cBhvr>
                                        <p:cTn id="105" dur="1" fill="hold">
                                          <p:stCondLst>
                                            <p:cond delay="0"/>
                                          </p:stCondLst>
                                        </p:cTn>
                                        <p:tgtEl>
                                          <p:spTgt spid="4">
                                            <p:txEl>
                                              <p:pRg st="9" end="9"/>
                                            </p:txEl>
                                          </p:spTgt>
                                        </p:tgtEl>
                                        <p:attrNameLst>
                                          <p:attrName>style.visibility</p:attrName>
                                        </p:attrNameLst>
                                      </p:cBhvr>
                                      <p:to>
                                        <p:strVal val="visible"/>
                                      </p:to>
                                    </p:set>
                                    <p:animEffect transition="in" filter="fade">
                                      <p:cBhvr>
                                        <p:cTn id="106" dur="500"/>
                                        <p:tgtEl>
                                          <p:spTgt spid="4">
                                            <p:txEl>
                                              <p:pRg st="9" end="9"/>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4">
                                            <p:txEl>
                                              <p:pRg st="10" end="10"/>
                                            </p:txEl>
                                          </p:spTgt>
                                        </p:tgtEl>
                                        <p:attrNameLst>
                                          <p:attrName>style.visibility</p:attrName>
                                        </p:attrNameLst>
                                      </p:cBhvr>
                                      <p:to>
                                        <p:strVal val="visible"/>
                                      </p:to>
                                    </p:set>
                                    <p:animEffect transition="in" filter="fade">
                                      <p:cBhvr>
                                        <p:cTn id="111"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txBox="1">
            <a:spLocks noChangeArrowheads="1"/>
          </p:cNvSpPr>
          <p:nvPr/>
        </p:nvSpPr>
        <p:spPr bwMode="auto">
          <a:xfrm>
            <a:off x="660400" y="4800600"/>
            <a:ext cx="858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100000"/>
              </a:spcBef>
              <a:spcAft>
                <a:spcPct val="0"/>
              </a:spcAft>
              <a:buClr>
                <a:srgbClr val="7EAC58"/>
              </a:buClr>
              <a:buSzTx/>
              <a:buFontTx/>
              <a:buNone/>
              <a:tabLst/>
              <a:defRPr/>
            </a:pPr>
            <a:endParaRPr kumimoji="0" lang="it-IT" b="0" i="0" u="none" strike="noStrike" kern="0" cap="none" spc="0" normalizeH="0" baseline="0" noProof="0" dirty="0">
              <a:ln>
                <a:noFill/>
              </a:ln>
              <a:solidFill>
                <a:srgbClr val="FFFFFF"/>
              </a:solidFill>
              <a:effectLst/>
              <a:uLnTx/>
              <a:uFillTx/>
              <a:latin typeface="+mn-lt"/>
              <a:ea typeface="ＭＳ Ｐゴシック" charset="0"/>
              <a:cs typeface="ＭＳ Ｐゴシック" charset="0"/>
            </a:endParaRPr>
          </a:p>
        </p:txBody>
      </p:sp>
      <p:sp>
        <p:nvSpPr>
          <p:cNvPr id="2" name="Title 1"/>
          <p:cNvSpPr>
            <a:spLocks noGrp="1"/>
          </p:cNvSpPr>
          <p:nvPr>
            <p:ph type="ctrTitle"/>
          </p:nvPr>
        </p:nvSpPr>
        <p:spPr>
          <a:xfrm>
            <a:off x="660400" y="3068960"/>
            <a:ext cx="8585200" cy="1152525"/>
          </a:xfrm>
        </p:spPr>
        <p:txBody>
          <a:bodyPr/>
          <a:lstStyle/>
          <a:p>
            <a:pPr algn="ctr"/>
            <a:r>
              <a:rPr lang="fr-FR" sz="8000" dirty="0"/>
              <a:t>COSA POSSO FARE E COSA OTTENGO</a:t>
            </a:r>
            <a:endParaRPr lang="en-US" sz="8000" dirty="0"/>
          </a:p>
        </p:txBody>
      </p:sp>
    </p:spTree>
    <p:extLst>
      <p:ext uri="{BB962C8B-B14F-4D97-AF65-F5344CB8AC3E}">
        <p14:creationId xmlns:p14="http://schemas.microsoft.com/office/powerpoint/2010/main" val="2274717455"/>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53F9FB9-E8B0-48DA-8AC9-3E51C0068096}"/>
              </a:ext>
            </a:extLst>
          </p:cNvPr>
          <p:cNvSpPr>
            <a:spLocks noGrp="1"/>
          </p:cNvSpPr>
          <p:nvPr>
            <p:ph type="title"/>
          </p:nvPr>
        </p:nvSpPr>
        <p:spPr/>
        <p:txBody>
          <a:bodyPr/>
          <a:lstStyle/>
          <a:p>
            <a:r>
              <a:rPr lang="it-IT" dirty="0"/>
              <a:t>Cosa posso fare e cosa ottengo</a:t>
            </a:r>
          </a:p>
        </p:txBody>
      </p:sp>
      <p:sp>
        <p:nvSpPr>
          <p:cNvPr id="3" name="Segnaposto piè di pagina 2">
            <a:extLst>
              <a:ext uri="{FF2B5EF4-FFF2-40B4-BE49-F238E27FC236}">
                <a16:creationId xmlns:a16="http://schemas.microsoft.com/office/drawing/2014/main" id="{5A9C4FD3-0B68-4718-8230-DFF87D391717}"/>
              </a:ext>
            </a:extLst>
          </p:cNvPr>
          <p:cNvSpPr>
            <a:spLocks noGrp="1"/>
          </p:cNvSpPr>
          <p:nvPr>
            <p:ph type="ftr" sz="quarter" idx="11"/>
          </p:nvPr>
        </p:nvSpPr>
        <p:spPr/>
        <p:txBody>
          <a:bodyPr/>
          <a:lstStyle/>
          <a:p>
            <a:pPr>
              <a:defRPr/>
            </a:pPr>
            <a:r>
              <a:rPr lang="it-IT"/>
              <a:t>FONDO PERSEO SIRIO Iscritto al n. 164 dell’Albo COVIP Sede legale: via degli Scialoja, 3 - 00196 Roma</a:t>
            </a:r>
          </a:p>
        </p:txBody>
      </p:sp>
      <p:sp>
        <p:nvSpPr>
          <p:cNvPr id="4" name="Segnaposto numero diapositiva 3">
            <a:extLst>
              <a:ext uri="{FF2B5EF4-FFF2-40B4-BE49-F238E27FC236}">
                <a16:creationId xmlns:a16="http://schemas.microsoft.com/office/drawing/2014/main" id="{EF9B8ED3-33F8-4BBF-923D-D1C65240AEA9}"/>
              </a:ext>
            </a:extLst>
          </p:cNvPr>
          <p:cNvSpPr>
            <a:spLocks noGrp="1"/>
          </p:cNvSpPr>
          <p:nvPr>
            <p:ph type="sldNum" sz="quarter" idx="12"/>
          </p:nvPr>
        </p:nvSpPr>
        <p:spPr/>
        <p:txBody>
          <a:bodyPr/>
          <a:lstStyle/>
          <a:p>
            <a:pPr>
              <a:defRPr/>
            </a:pPr>
            <a:fld id="{AD25E35D-3FB9-47E1-ABE8-9C7481C4F098}" type="slidenum">
              <a:rPr lang="it-IT" smtClean="0"/>
              <a:pPr>
                <a:defRPr/>
              </a:pPr>
              <a:t>34</a:t>
            </a:fld>
            <a:endParaRPr lang="it-IT"/>
          </a:p>
        </p:txBody>
      </p:sp>
      <p:sp>
        <p:nvSpPr>
          <p:cNvPr id="5" name="CasellaDiTesto 4">
            <a:extLst>
              <a:ext uri="{FF2B5EF4-FFF2-40B4-BE49-F238E27FC236}">
                <a16:creationId xmlns:a16="http://schemas.microsoft.com/office/drawing/2014/main" id="{5E797A70-88B6-44C1-BE55-AE29A90E033D}"/>
              </a:ext>
            </a:extLst>
          </p:cNvPr>
          <p:cNvSpPr txBox="1"/>
          <p:nvPr/>
        </p:nvSpPr>
        <p:spPr>
          <a:xfrm>
            <a:off x="247650" y="1340768"/>
            <a:ext cx="4536504" cy="4062651"/>
          </a:xfrm>
          <a:prstGeom prst="rect">
            <a:avLst/>
          </a:prstGeom>
          <a:noFill/>
          <a:ln w="19050">
            <a:solidFill>
              <a:schemeClr val="tx1"/>
            </a:solidFill>
          </a:ln>
        </p:spPr>
        <p:txBody>
          <a:bodyPr wrap="square" rtlCol="0">
            <a:spAutoFit/>
          </a:bodyPr>
          <a:lstStyle/>
          <a:p>
            <a:pPr algn="ctr"/>
            <a:r>
              <a:rPr lang="it-IT" sz="2400" dirty="0">
                <a:solidFill>
                  <a:schemeClr val="tx2">
                    <a:lumMod val="75000"/>
                  </a:schemeClr>
                </a:solidFill>
              </a:rPr>
              <a:t>Mentre lavoro</a:t>
            </a:r>
          </a:p>
          <a:p>
            <a:endParaRPr lang="it-IT" dirty="0">
              <a:solidFill>
                <a:schemeClr val="tx2">
                  <a:lumMod val="75000"/>
                </a:schemeClr>
              </a:solidFill>
            </a:endParaRPr>
          </a:p>
          <a:p>
            <a:r>
              <a:rPr lang="it-IT" sz="3600" dirty="0">
                <a:solidFill>
                  <a:schemeClr val="tx2">
                    <a:lumMod val="75000"/>
                  </a:schemeClr>
                </a:solidFill>
              </a:rPr>
              <a:t>Sono tutte quelle decisioni che il lavoratore può prendere ma che non comprendono il riscatto/recesso.</a:t>
            </a:r>
          </a:p>
        </p:txBody>
      </p:sp>
      <p:sp>
        <p:nvSpPr>
          <p:cNvPr id="6" name="CasellaDiTesto 5">
            <a:extLst>
              <a:ext uri="{FF2B5EF4-FFF2-40B4-BE49-F238E27FC236}">
                <a16:creationId xmlns:a16="http://schemas.microsoft.com/office/drawing/2014/main" id="{C49D764A-C217-462F-8AD7-C441E3C710BF}"/>
              </a:ext>
            </a:extLst>
          </p:cNvPr>
          <p:cNvSpPr txBox="1"/>
          <p:nvPr/>
        </p:nvSpPr>
        <p:spPr>
          <a:xfrm>
            <a:off x="5241032" y="1340768"/>
            <a:ext cx="4536504" cy="4185761"/>
          </a:xfrm>
          <a:prstGeom prst="rect">
            <a:avLst/>
          </a:prstGeom>
          <a:noFill/>
          <a:ln w="19050">
            <a:solidFill>
              <a:schemeClr val="tx1"/>
            </a:solidFill>
          </a:ln>
        </p:spPr>
        <p:txBody>
          <a:bodyPr wrap="square" rtlCol="0">
            <a:spAutoFit/>
          </a:bodyPr>
          <a:lstStyle/>
          <a:p>
            <a:pPr algn="ctr"/>
            <a:r>
              <a:rPr lang="it-IT" sz="2400" dirty="0">
                <a:solidFill>
                  <a:schemeClr val="tx2">
                    <a:lumMod val="75000"/>
                  </a:schemeClr>
                </a:solidFill>
              </a:rPr>
              <a:t>Alla cessazione</a:t>
            </a:r>
          </a:p>
          <a:p>
            <a:endParaRPr lang="it-IT" dirty="0">
              <a:solidFill>
                <a:schemeClr val="tx2">
                  <a:lumMod val="75000"/>
                </a:schemeClr>
              </a:solidFill>
            </a:endParaRPr>
          </a:p>
          <a:p>
            <a:r>
              <a:rPr lang="it-IT" sz="3200" dirty="0">
                <a:solidFill>
                  <a:schemeClr val="tx2">
                    <a:lumMod val="75000"/>
                  </a:schemeClr>
                </a:solidFill>
              </a:rPr>
              <a:t>Sono tutte le decisioni che il lavoratore può prendere al momento della cessazione del rapporto di lavoro per pensionamento o quasi…</a:t>
            </a:r>
          </a:p>
        </p:txBody>
      </p:sp>
    </p:spTree>
    <p:extLst>
      <p:ext uri="{BB962C8B-B14F-4D97-AF65-F5344CB8AC3E}">
        <p14:creationId xmlns:p14="http://schemas.microsoft.com/office/powerpoint/2010/main" val="1694798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0"/>
            <a:ext cx="9353550" cy="550008"/>
          </a:xfrm>
        </p:spPr>
        <p:txBody>
          <a:bodyPr/>
          <a:lstStyle/>
          <a:p>
            <a:r>
              <a:rPr lang="it-IT" sz="2400" dirty="0"/>
              <a:t>Mentre lavoro posso…</a:t>
            </a:r>
          </a:p>
        </p:txBody>
      </p:sp>
      <p:sp>
        <p:nvSpPr>
          <p:cNvPr id="4" name="Segnaposto piè di pagina 3"/>
          <p:cNvSpPr>
            <a:spLocks noGrp="1"/>
          </p:cNvSpPr>
          <p:nvPr>
            <p:ph type="ftr" sz="quarter" idx="3"/>
          </p:nvPr>
        </p:nvSpPr>
        <p:spPr/>
        <p:txBody>
          <a:body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it-IT" sz="800" b="1" i="0" u="none" strike="noStrike" kern="1200" cap="none" spc="0" normalizeH="0" baseline="0" noProof="0" dirty="0">
                <a:ln>
                  <a:noFill/>
                </a:ln>
                <a:solidFill>
                  <a:srgbClr val="153059"/>
                </a:solidFill>
                <a:effectLst/>
                <a:uLnTx/>
                <a:uFillTx/>
                <a:latin typeface="Arial" pitchFamily="34" charset="0"/>
                <a:ea typeface="+mn-ea"/>
                <a:cs typeface="+mn-cs"/>
              </a:rPr>
              <a:t>FONDO PERSEO SIRIO Iscritto al n. 164 dell’Albo COVIP Sede legale: via degli Scialoja, 3 - 00196 Roma</a:t>
            </a:r>
            <a:endParaRPr kumimoji="0" lang="it-IT" sz="800" b="0" i="0" u="none" strike="noStrike" kern="1200" cap="none" spc="0" normalizeH="0" baseline="0" noProof="0" dirty="0">
              <a:ln>
                <a:noFill/>
              </a:ln>
              <a:solidFill>
                <a:srgbClr val="153059"/>
              </a:solidFill>
              <a:effectLst/>
              <a:uLnTx/>
              <a:uFillTx/>
              <a:latin typeface="Arial" pitchFamily="34" charset="0"/>
              <a:ea typeface="+mn-ea"/>
              <a:cs typeface="+mn-cs"/>
            </a:endParaRPr>
          </a:p>
        </p:txBody>
      </p:sp>
      <p:sp>
        <p:nvSpPr>
          <p:cNvPr id="5" name="Segnaposto numero diapositiva 4"/>
          <p:cNvSpPr>
            <a:spLocks noGrp="1"/>
          </p:cNvSpPr>
          <p:nvPr>
            <p:ph type="sldNum" sz="quarter" idx="4"/>
          </p:nvPr>
        </p:nvSpPr>
        <p:spPr/>
        <p:txBody>
          <a:bodyPr/>
          <a:lstStyle/>
          <a:p>
            <a:pPr marL="0" marR="0" lvl="0" indent="0" algn="r" defTabSz="914400" rtl="0" eaLnBrk="1" fontAlgn="base" latinLnBrk="0" hangingPunct="1">
              <a:lnSpc>
                <a:spcPct val="90000"/>
              </a:lnSpc>
              <a:spcBef>
                <a:spcPct val="0"/>
              </a:spcBef>
              <a:spcAft>
                <a:spcPct val="0"/>
              </a:spcAft>
              <a:buClrTx/>
              <a:buSzTx/>
              <a:buFontTx/>
              <a:buNone/>
              <a:tabLst/>
              <a:defRPr/>
            </a:pPr>
            <a:fld id="{60C665F6-A368-0244-9083-87911717A49B}" type="slidenum">
              <a:rPr kumimoji="0" lang="fr-FR" sz="800" b="1" i="0" u="none" strike="noStrike" kern="1200" cap="none" spc="0" normalizeH="0" baseline="0" noProof="0" smtClean="0">
                <a:ln>
                  <a:noFill/>
                </a:ln>
                <a:solidFill>
                  <a:srgbClr val="153059"/>
                </a:solidFill>
                <a:effectLst/>
                <a:uLnTx/>
                <a:uFillTx/>
                <a:latin typeface="Arial" pitchFamily="34" charset="0"/>
                <a:ea typeface="+mn-ea"/>
                <a:cs typeface="+mn-cs"/>
              </a:rPr>
              <a:pPr marL="0" marR="0" lvl="0" indent="0" algn="r" defTabSz="914400" rtl="0" eaLnBrk="1" fontAlgn="base" latinLnBrk="0" hangingPunct="1">
                <a:lnSpc>
                  <a:spcPct val="90000"/>
                </a:lnSpc>
                <a:spcBef>
                  <a:spcPct val="0"/>
                </a:spcBef>
                <a:spcAft>
                  <a:spcPct val="0"/>
                </a:spcAft>
                <a:buClrTx/>
                <a:buSzTx/>
                <a:buFontTx/>
                <a:buNone/>
                <a:tabLst/>
                <a:defRPr/>
              </a:pPr>
              <a:t>35</a:t>
            </a:fld>
            <a:endParaRPr kumimoji="0" lang="fr-FR" sz="800" b="1" i="0" u="none" strike="noStrike" kern="1200" cap="none" spc="0" normalizeH="0" baseline="0" noProof="0">
              <a:ln>
                <a:noFill/>
              </a:ln>
              <a:solidFill>
                <a:srgbClr val="153059"/>
              </a:solidFill>
              <a:effectLst/>
              <a:uLnTx/>
              <a:uFillTx/>
              <a:latin typeface="Arial" pitchFamily="34" charset="0"/>
              <a:ea typeface="+mn-ea"/>
              <a:cs typeface="+mn-cs"/>
            </a:endParaRPr>
          </a:p>
        </p:txBody>
      </p:sp>
      <p:sp>
        <p:nvSpPr>
          <p:cNvPr id="6" name="CasellaDiTesto 5">
            <a:extLst>
              <a:ext uri="{FF2B5EF4-FFF2-40B4-BE49-F238E27FC236}">
                <a16:creationId xmlns:a16="http://schemas.microsoft.com/office/drawing/2014/main" id="{13A47D2C-0B63-4EE1-A230-276989B0350B}"/>
              </a:ext>
            </a:extLst>
          </p:cNvPr>
          <p:cNvSpPr txBox="1"/>
          <p:nvPr/>
        </p:nvSpPr>
        <p:spPr>
          <a:xfrm>
            <a:off x="0" y="692696"/>
            <a:ext cx="6477826" cy="3600986"/>
          </a:xfrm>
          <a:prstGeom prst="rect">
            <a:avLst/>
          </a:prstGeom>
          <a:noFill/>
        </p:spPr>
        <p:txBody>
          <a:bodyPr wrap="square" rtlCol="0">
            <a:spAutoFit/>
          </a:bodyPr>
          <a:lstStyle/>
          <a:p>
            <a:pPr marL="457200" indent="-457200">
              <a:buFont typeface="Wingdings" panose="05000000000000000000" pitchFamily="2" charset="2"/>
              <a:buChar char="ü"/>
            </a:pPr>
            <a:r>
              <a:rPr lang="it-IT" sz="3200" dirty="0">
                <a:solidFill>
                  <a:schemeClr val="tx2">
                    <a:lumMod val="75000"/>
                  </a:schemeClr>
                </a:solidFill>
              </a:rPr>
              <a:t>VARIARE LA PERCENTUALE DELLA MIA CONTRIBUZIONE</a:t>
            </a:r>
          </a:p>
          <a:p>
            <a:pPr marL="171450" indent="-171450">
              <a:buFont typeface="Wingdings" panose="05000000000000000000" pitchFamily="2" charset="2"/>
              <a:buChar char="ü"/>
            </a:pPr>
            <a:endParaRPr lang="it-IT" sz="1200" dirty="0">
              <a:solidFill>
                <a:schemeClr val="tx2">
                  <a:lumMod val="75000"/>
                </a:schemeClr>
              </a:solidFill>
            </a:endParaRPr>
          </a:p>
          <a:p>
            <a:pPr marL="457200" indent="-457200">
              <a:buFont typeface="Wingdings" panose="05000000000000000000" pitchFamily="2" charset="2"/>
              <a:buChar char="ü"/>
            </a:pPr>
            <a:r>
              <a:rPr lang="it-IT" sz="3200" dirty="0">
                <a:solidFill>
                  <a:schemeClr val="tx2">
                    <a:lumMod val="75000"/>
                  </a:schemeClr>
                </a:solidFill>
              </a:rPr>
              <a:t>SOSPENDERE LA MIA CONTRIBUZIONE</a:t>
            </a:r>
          </a:p>
          <a:p>
            <a:pPr marL="171450" indent="-171450">
              <a:buFont typeface="Wingdings" panose="05000000000000000000" pitchFamily="2" charset="2"/>
              <a:buChar char="ü"/>
            </a:pPr>
            <a:endParaRPr lang="it-IT" sz="1200" dirty="0">
              <a:solidFill>
                <a:schemeClr val="tx2">
                  <a:lumMod val="75000"/>
                </a:schemeClr>
              </a:solidFill>
            </a:endParaRPr>
          </a:p>
          <a:p>
            <a:pPr marL="457200" indent="-457200">
              <a:buFont typeface="Wingdings" panose="05000000000000000000" pitchFamily="2" charset="2"/>
              <a:buChar char="ü"/>
            </a:pPr>
            <a:r>
              <a:rPr lang="it-IT" sz="3200" dirty="0">
                <a:solidFill>
                  <a:schemeClr val="tx2">
                    <a:lumMod val="75000"/>
                  </a:schemeClr>
                </a:solidFill>
              </a:rPr>
              <a:t>TRASFERIRE LA MIA POSIZIONE</a:t>
            </a:r>
          </a:p>
          <a:p>
            <a:pPr marL="171450" indent="-171450">
              <a:buFont typeface="Wingdings" panose="05000000000000000000" pitchFamily="2" charset="2"/>
              <a:buChar char="ü"/>
            </a:pPr>
            <a:endParaRPr lang="it-IT" sz="1200" dirty="0">
              <a:solidFill>
                <a:schemeClr val="tx2">
                  <a:lumMod val="75000"/>
                </a:schemeClr>
              </a:solidFill>
            </a:endParaRPr>
          </a:p>
        </p:txBody>
      </p:sp>
      <p:sp>
        <p:nvSpPr>
          <p:cNvPr id="7" name="CasellaDiTesto 6">
            <a:extLst>
              <a:ext uri="{FF2B5EF4-FFF2-40B4-BE49-F238E27FC236}">
                <a16:creationId xmlns:a16="http://schemas.microsoft.com/office/drawing/2014/main" id="{F6DDB73E-0FD5-4D0E-AF9A-18A8A482E8A9}"/>
              </a:ext>
            </a:extLst>
          </p:cNvPr>
          <p:cNvSpPr txBox="1"/>
          <p:nvPr/>
        </p:nvSpPr>
        <p:spPr>
          <a:xfrm>
            <a:off x="6545465" y="849630"/>
            <a:ext cx="3150811" cy="2031325"/>
          </a:xfrm>
          <a:prstGeom prst="rect">
            <a:avLst/>
          </a:prstGeom>
          <a:noFill/>
          <a:ln>
            <a:solidFill>
              <a:schemeClr val="accent1"/>
            </a:solidFill>
          </a:ln>
        </p:spPr>
        <p:txBody>
          <a:bodyPr wrap="square" rtlCol="0">
            <a:spAutoFit/>
          </a:bodyPr>
          <a:lstStyle/>
          <a:p>
            <a:r>
              <a:rPr lang="it-IT" dirty="0">
                <a:solidFill>
                  <a:schemeClr val="bg2">
                    <a:lumMod val="75000"/>
                  </a:schemeClr>
                </a:solidFill>
              </a:rPr>
              <a:t>Una volta l’anno accedendo all’area riservata, stampando la ricevuta e consegnandola al datore. La variazione partirà dal mese successivo alla richiesta</a:t>
            </a:r>
          </a:p>
        </p:txBody>
      </p:sp>
      <p:sp>
        <p:nvSpPr>
          <p:cNvPr id="8" name="CasellaDiTesto 7">
            <a:extLst>
              <a:ext uri="{FF2B5EF4-FFF2-40B4-BE49-F238E27FC236}">
                <a16:creationId xmlns:a16="http://schemas.microsoft.com/office/drawing/2014/main" id="{7B509166-478E-499B-96B8-7F9EFE0E0943}"/>
              </a:ext>
            </a:extLst>
          </p:cNvPr>
          <p:cNvSpPr txBox="1"/>
          <p:nvPr/>
        </p:nvSpPr>
        <p:spPr>
          <a:xfrm>
            <a:off x="6545465" y="1530134"/>
            <a:ext cx="3150811" cy="1754326"/>
          </a:xfrm>
          <a:prstGeom prst="rect">
            <a:avLst/>
          </a:prstGeom>
          <a:solidFill>
            <a:schemeClr val="accent1">
              <a:lumMod val="50000"/>
            </a:schemeClr>
          </a:solidFill>
          <a:ln>
            <a:solidFill>
              <a:schemeClr val="accent1"/>
            </a:solidFill>
          </a:ln>
        </p:spPr>
        <p:txBody>
          <a:bodyPr wrap="square" rtlCol="0">
            <a:spAutoFit/>
          </a:bodyPr>
          <a:lstStyle/>
          <a:p>
            <a:r>
              <a:rPr lang="it-IT" dirty="0">
                <a:solidFill>
                  <a:schemeClr val="bg1"/>
                </a:solidFill>
              </a:rPr>
              <a:t>Si può chiedere in qualunque momento, si sospende anche il contributo datoriale. Il TFR continua ad essere contabilizzato al Fondo.</a:t>
            </a:r>
          </a:p>
        </p:txBody>
      </p:sp>
      <p:sp>
        <p:nvSpPr>
          <p:cNvPr id="9" name="CasellaDiTesto 8">
            <a:extLst>
              <a:ext uri="{FF2B5EF4-FFF2-40B4-BE49-F238E27FC236}">
                <a16:creationId xmlns:a16="http://schemas.microsoft.com/office/drawing/2014/main" id="{2E09D6EE-B07C-4CC4-AB8F-EF800AA334BF}"/>
              </a:ext>
            </a:extLst>
          </p:cNvPr>
          <p:cNvSpPr txBox="1"/>
          <p:nvPr/>
        </p:nvSpPr>
        <p:spPr>
          <a:xfrm>
            <a:off x="6540468" y="2075138"/>
            <a:ext cx="3150811" cy="3139321"/>
          </a:xfrm>
          <a:prstGeom prst="rect">
            <a:avLst/>
          </a:prstGeom>
          <a:solidFill>
            <a:schemeClr val="tx2">
              <a:lumMod val="60000"/>
              <a:lumOff val="40000"/>
            </a:schemeClr>
          </a:solidFill>
          <a:ln>
            <a:solidFill>
              <a:schemeClr val="accent1"/>
            </a:solidFill>
          </a:ln>
        </p:spPr>
        <p:txBody>
          <a:bodyPr wrap="square" rtlCol="0">
            <a:spAutoFit/>
          </a:bodyPr>
          <a:lstStyle/>
          <a:p>
            <a:r>
              <a:rPr lang="it-IT" dirty="0">
                <a:solidFill>
                  <a:schemeClr val="bg1"/>
                </a:solidFill>
              </a:rPr>
              <a:t>Trascorsi 3 anni di partecipazione al Fondo posso chiedere il trasferimento ad altra forma previdenziale. Il Fondo fa la fotografia al momento e senza nessun aggravio trasferisce la posizione, si sospende il contributo Datoriale, mentre per il TFR</a:t>
            </a:r>
          </a:p>
        </p:txBody>
      </p:sp>
      <p:sp>
        <p:nvSpPr>
          <p:cNvPr id="14" name="CasellaDiTesto 13">
            <a:extLst>
              <a:ext uri="{FF2B5EF4-FFF2-40B4-BE49-F238E27FC236}">
                <a16:creationId xmlns:a16="http://schemas.microsoft.com/office/drawing/2014/main" id="{535F8DD5-1D9E-4EAD-9EF0-958EC96E4D07}"/>
              </a:ext>
            </a:extLst>
          </p:cNvPr>
          <p:cNvSpPr txBox="1"/>
          <p:nvPr/>
        </p:nvSpPr>
        <p:spPr>
          <a:xfrm>
            <a:off x="2936776" y="3789040"/>
            <a:ext cx="2808312" cy="2448272"/>
          </a:xfrm>
          <a:prstGeom prst="rect">
            <a:avLst/>
          </a:prstGeom>
          <a:noFill/>
        </p:spPr>
        <p:txBody>
          <a:bodyPr wrap="square" rtlCol="0">
            <a:spAutoFit/>
          </a:bodyPr>
          <a:lstStyle/>
          <a:p>
            <a:endParaRPr lang="it-IT" dirty="0"/>
          </a:p>
        </p:txBody>
      </p:sp>
      <p:pic>
        <p:nvPicPr>
          <p:cNvPr id="15" name="Immagine 14">
            <a:extLst>
              <a:ext uri="{FF2B5EF4-FFF2-40B4-BE49-F238E27FC236}">
                <a16:creationId xmlns:a16="http://schemas.microsoft.com/office/drawing/2014/main" id="{81E04EDA-6289-4CFD-A73A-12E93797A9C6}"/>
              </a:ext>
            </a:extLst>
          </p:cNvPr>
          <p:cNvPicPr>
            <a:picLocks noChangeAspect="1"/>
          </p:cNvPicPr>
          <p:nvPr/>
        </p:nvPicPr>
        <p:blipFill>
          <a:blip r:embed="rId2"/>
          <a:stretch>
            <a:fillRect/>
          </a:stretch>
        </p:blipFill>
        <p:spPr>
          <a:xfrm>
            <a:off x="1280592" y="1003407"/>
            <a:ext cx="7069932" cy="5212184"/>
          </a:xfrm>
          <a:prstGeom prst="rect">
            <a:avLst/>
          </a:prstGeom>
          <a:solidFill>
            <a:schemeClr val="bg1"/>
          </a:solidFill>
          <a:ln>
            <a:solidFill>
              <a:schemeClr val="accent1"/>
            </a:solidFill>
          </a:ln>
        </p:spPr>
      </p:pic>
    </p:spTree>
    <p:extLst>
      <p:ext uri="{BB962C8B-B14F-4D97-AF65-F5344CB8AC3E}">
        <p14:creationId xmlns:p14="http://schemas.microsoft.com/office/powerpoint/2010/main" val="709974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0"/>
            <a:ext cx="9353550" cy="550008"/>
          </a:xfrm>
        </p:spPr>
        <p:txBody>
          <a:bodyPr/>
          <a:lstStyle/>
          <a:p>
            <a:r>
              <a:rPr lang="it-IT" sz="2400" dirty="0"/>
              <a:t>Mentre lavoro posso…</a:t>
            </a:r>
          </a:p>
        </p:txBody>
      </p:sp>
      <p:sp>
        <p:nvSpPr>
          <p:cNvPr id="4" name="Segnaposto piè di pagina 3"/>
          <p:cNvSpPr>
            <a:spLocks noGrp="1"/>
          </p:cNvSpPr>
          <p:nvPr>
            <p:ph type="ftr" sz="quarter" idx="3"/>
          </p:nvPr>
        </p:nvSpPr>
        <p:spPr/>
        <p:txBody>
          <a:body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it-IT" sz="800" b="1" i="0" u="none" strike="noStrike" kern="1200" cap="none" spc="0" normalizeH="0" baseline="0" noProof="0" dirty="0">
                <a:ln>
                  <a:noFill/>
                </a:ln>
                <a:solidFill>
                  <a:srgbClr val="153059"/>
                </a:solidFill>
                <a:effectLst/>
                <a:uLnTx/>
                <a:uFillTx/>
                <a:latin typeface="Arial" pitchFamily="34" charset="0"/>
                <a:ea typeface="+mn-ea"/>
                <a:cs typeface="+mn-cs"/>
              </a:rPr>
              <a:t>FONDO PERSEO SIRIO Iscritto al n. 164 dell’Albo COVIP Sede legale: via degli Scialoja, 3 - 00196 Roma</a:t>
            </a:r>
            <a:endParaRPr kumimoji="0" lang="it-IT" sz="800" b="0" i="0" u="none" strike="noStrike" kern="1200" cap="none" spc="0" normalizeH="0" baseline="0" noProof="0" dirty="0">
              <a:ln>
                <a:noFill/>
              </a:ln>
              <a:solidFill>
                <a:srgbClr val="153059"/>
              </a:solidFill>
              <a:effectLst/>
              <a:uLnTx/>
              <a:uFillTx/>
              <a:latin typeface="Arial" pitchFamily="34" charset="0"/>
              <a:ea typeface="+mn-ea"/>
              <a:cs typeface="+mn-cs"/>
            </a:endParaRPr>
          </a:p>
        </p:txBody>
      </p:sp>
      <p:sp>
        <p:nvSpPr>
          <p:cNvPr id="5" name="Segnaposto numero diapositiva 4"/>
          <p:cNvSpPr>
            <a:spLocks noGrp="1"/>
          </p:cNvSpPr>
          <p:nvPr>
            <p:ph type="sldNum" sz="quarter" idx="4"/>
          </p:nvPr>
        </p:nvSpPr>
        <p:spPr/>
        <p:txBody>
          <a:bodyPr/>
          <a:lstStyle/>
          <a:p>
            <a:pPr marL="0" marR="0" lvl="0" indent="0" algn="r" defTabSz="914400" rtl="0" eaLnBrk="1" fontAlgn="base" latinLnBrk="0" hangingPunct="1">
              <a:lnSpc>
                <a:spcPct val="90000"/>
              </a:lnSpc>
              <a:spcBef>
                <a:spcPct val="0"/>
              </a:spcBef>
              <a:spcAft>
                <a:spcPct val="0"/>
              </a:spcAft>
              <a:buClrTx/>
              <a:buSzTx/>
              <a:buFontTx/>
              <a:buNone/>
              <a:tabLst/>
              <a:defRPr/>
            </a:pPr>
            <a:fld id="{60C665F6-A368-0244-9083-87911717A49B}" type="slidenum">
              <a:rPr kumimoji="0" lang="fr-FR" sz="800" b="1" i="0" u="none" strike="noStrike" kern="1200" cap="none" spc="0" normalizeH="0" baseline="0" noProof="0" smtClean="0">
                <a:ln>
                  <a:noFill/>
                </a:ln>
                <a:solidFill>
                  <a:srgbClr val="153059"/>
                </a:solidFill>
                <a:effectLst/>
                <a:uLnTx/>
                <a:uFillTx/>
                <a:latin typeface="Arial" pitchFamily="34" charset="0"/>
                <a:ea typeface="+mn-ea"/>
                <a:cs typeface="+mn-cs"/>
              </a:rPr>
              <a:pPr marL="0" marR="0" lvl="0" indent="0" algn="r" defTabSz="914400" rtl="0" eaLnBrk="1" fontAlgn="base" latinLnBrk="0" hangingPunct="1">
                <a:lnSpc>
                  <a:spcPct val="90000"/>
                </a:lnSpc>
                <a:spcBef>
                  <a:spcPct val="0"/>
                </a:spcBef>
                <a:spcAft>
                  <a:spcPct val="0"/>
                </a:spcAft>
                <a:buClrTx/>
                <a:buSzTx/>
                <a:buFontTx/>
                <a:buNone/>
                <a:tabLst/>
                <a:defRPr/>
              </a:pPr>
              <a:t>36</a:t>
            </a:fld>
            <a:endParaRPr kumimoji="0" lang="fr-FR" sz="800" b="1" i="0" u="none" strike="noStrike" kern="1200" cap="none" spc="0" normalizeH="0" baseline="0" noProof="0">
              <a:ln>
                <a:noFill/>
              </a:ln>
              <a:solidFill>
                <a:srgbClr val="153059"/>
              </a:solidFill>
              <a:effectLst/>
              <a:uLnTx/>
              <a:uFillTx/>
              <a:latin typeface="Arial" pitchFamily="34" charset="0"/>
              <a:ea typeface="+mn-ea"/>
              <a:cs typeface="+mn-cs"/>
            </a:endParaRPr>
          </a:p>
        </p:txBody>
      </p:sp>
      <p:sp>
        <p:nvSpPr>
          <p:cNvPr id="6" name="CasellaDiTesto 5">
            <a:extLst>
              <a:ext uri="{FF2B5EF4-FFF2-40B4-BE49-F238E27FC236}">
                <a16:creationId xmlns:a16="http://schemas.microsoft.com/office/drawing/2014/main" id="{13A47D2C-0B63-4EE1-A230-276989B0350B}"/>
              </a:ext>
            </a:extLst>
          </p:cNvPr>
          <p:cNvSpPr txBox="1"/>
          <p:nvPr/>
        </p:nvSpPr>
        <p:spPr>
          <a:xfrm>
            <a:off x="0" y="854788"/>
            <a:ext cx="6477826" cy="5262979"/>
          </a:xfrm>
          <a:prstGeom prst="rect">
            <a:avLst/>
          </a:prstGeom>
          <a:noFill/>
        </p:spPr>
        <p:txBody>
          <a:bodyPr wrap="square" rtlCol="0">
            <a:spAutoFit/>
          </a:bodyPr>
          <a:lstStyle/>
          <a:p>
            <a:pPr marL="457200" indent="-457200">
              <a:buFont typeface="Wingdings" panose="05000000000000000000" pitchFamily="2" charset="2"/>
              <a:buChar char="ü"/>
            </a:pPr>
            <a:r>
              <a:rPr lang="it-IT" sz="3200" dirty="0">
                <a:solidFill>
                  <a:schemeClr val="tx2">
                    <a:lumMod val="75000"/>
                  </a:schemeClr>
                </a:solidFill>
              </a:rPr>
              <a:t>VARIARE LA PERCENTUALE DELLA MIA CONTRIBUZIONE</a:t>
            </a:r>
          </a:p>
          <a:p>
            <a:pPr marL="171450" indent="-171450">
              <a:buFont typeface="Wingdings" panose="05000000000000000000" pitchFamily="2" charset="2"/>
              <a:buChar char="ü"/>
            </a:pPr>
            <a:endParaRPr lang="it-IT" sz="1200" dirty="0">
              <a:solidFill>
                <a:schemeClr val="tx2">
                  <a:lumMod val="75000"/>
                </a:schemeClr>
              </a:solidFill>
            </a:endParaRPr>
          </a:p>
          <a:p>
            <a:pPr marL="457200" indent="-457200">
              <a:buFont typeface="Wingdings" panose="05000000000000000000" pitchFamily="2" charset="2"/>
              <a:buChar char="ü"/>
            </a:pPr>
            <a:r>
              <a:rPr lang="it-IT" sz="3200" dirty="0">
                <a:solidFill>
                  <a:schemeClr val="tx2">
                    <a:lumMod val="75000"/>
                  </a:schemeClr>
                </a:solidFill>
              </a:rPr>
              <a:t>SOSPENDERE LA MIA CONTRIBUZIONE</a:t>
            </a:r>
          </a:p>
          <a:p>
            <a:pPr marL="171450" indent="-171450">
              <a:buFont typeface="Wingdings" panose="05000000000000000000" pitchFamily="2" charset="2"/>
              <a:buChar char="ü"/>
            </a:pPr>
            <a:endParaRPr lang="it-IT" sz="1200" dirty="0">
              <a:solidFill>
                <a:schemeClr val="tx2">
                  <a:lumMod val="75000"/>
                </a:schemeClr>
              </a:solidFill>
            </a:endParaRPr>
          </a:p>
          <a:p>
            <a:pPr marL="457200" indent="-457200">
              <a:buFont typeface="Wingdings" panose="05000000000000000000" pitchFamily="2" charset="2"/>
              <a:buChar char="ü"/>
            </a:pPr>
            <a:r>
              <a:rPr lang="it-IT" sz="3200" dirty="0">
                <a:solidFill>
                  <a:schemeClr val="tx2">
                    <a:lumMod val="75000"/>
                  </a:schemeClr>
                </a:solidFill>
              </a:rPr>
              <a:t>TRASFERIRE LA MIA POSIZIONE</a:t>
            </a:r>
          </a:p>
          <a:p>
            <a:pPr marL="171450" indent="-171450">
              <a:buFont typeface="Wingdings" panose="05000000000000000000" pitchFamily="2" charset="2"/>
              <a:buChar char="ü"/>
            </a:pPr>
            <a:endParaRPr lang="it-IT" sz="1200" dirty="0">
              <a:solidFill>
                <a:schemeClr val="tx2">
                  <a:lumMod val="75000"/>
                </a:schemeClr>
              </a:solidFill>
            </a:endParaRPr>
          </a:p>
          <a:p>
            <a:pPr marL="457200" indent="-457200">
              <a:buFont typeface="Wingdings" panose="05000000000000000000" pitchFamily="2" charset="2"/>
              <a:buChar char="ü"/>
            </a:pPr>
            <a:r>
              <a:rPr lang="it-IT" sz="3200" dirty="0">
                <a:solidFill>
                  <a:schemeClr val="tx2">
                    <a:lumMod val="75000"/>
                  </a:schemeClr>
                </a:solidFill>
              </a:rPr>
              <a:t>ANTICIPAZIONI</a:t>
            </a:r>
          </a:p>
          <a:p>
            <a:pPr marL="171450" indent="-171450">
              <a:buFont typeface="Wingdings" panose="05000000000000000000" pitchFamily="2" charset="2"/>
              <a:buChar char="ü"/>
            </a:pPr>
            <a:endParaRPr lang="it-IT" sz="1200" dirty="0">
              <a:solidFill>
                <a:schemeClr val="tx2">
                  <a:lumMod val="75000"/>
                </a:schemeClr>
              </a:solidFill>
            </a:endParaRPr>
          </a:p>
          <a:p>
            <a:pPr marL="457200" indent="-457200">
              <a:buFont typeface="Wingdings" panose="05000000000000000000" pitchFamily="2" charset="2"/>
              <a:buChar char="ü"/>
            </a:pPr>
            <a:r>
              <a:rPr lang="it-IT" sz="3200" dirty="0">
                <a:solidFill>
                  <a:schemeClr val="tx2">
                    <a:lumMod val="75000"/>
                  </a:schemeClr>
                </a:solidFill>
              </a:rPr>
              <a:t>DIMISSIONI O LICENZIAMENTO</a:t>
            </a:r>
          </a:p>
        </p:txBody>
      </p:sp>
      <p:sp>
        <p:nvSpPr>
          <p:cNvPr id="7" name="CasellaDiTesto 6">
            <a:extLst>
              <a:ext uri="{FF2B5EF4-FFF2-40B4-BE49-F238E27FC236}">
                <a16:creationId xmlns:a16="http://schemas.microsoft.com/office/drawing/2014/main" id="{F6DDB73E-0FD5-4D0E-AF9A-18A8A482E8A9}"/>
              </a:ext>
            </a:extLst>
          </p:cNvPr>
          <p:cNvSpPr txBox="1"/>
          <p:nvPr/>
        </p:nvSpPr>
        <p:spPr>
          <a:xfrm>
            <a:off x="6545465" y="849630"/>
            <a:ext cx="3150811" cy="1754326"/>
          </a:xfrm>
          <a:prstGeom prst="rect">
            <a:avLst/>
          </a:prstGeom>
          <a:noFill/>
          <a:ln>
            <a:solidFill>
              <a:schemeClr val="accent1"/>
            </a:solidFill>
          </a:ln>
        </p:spPr>
        <p:txBody>
          <a:bodyPr wrap="square" rtlCol="0">
            <a:spAutoFit/>
          </a:bodyPr>
          <a:lstStyle/>
          <a:p>
            <a:r>
              <a:rPr lang="it-IT" dirty="0">
                <a:solidFill>
                  <a:schemeClr val="bg2">
                    <a:lumMod val="75000"/>
                  </a:schemeClr>
                </a:solidFill>
              </a:rPr>
              <a:t>Una volta l’anno compilando il modulo e consegnandolo al datore. La variazione partirà dal mese successivo alla richiesta</a:t>
            </a:r>
          </a:p>
        </p:txBody>
      </p:sp>
      <p:sp>
        <p:nvSpPr>
          <p:cNvPr id="8" name="CasellaDiTesto 7">
            <a:extLst>
              <a:ext uri="{FF2B5EF4-FFF2-40B4-BE49-F238E27FC236}">
                <a16:creationId xmlns:a16="http://schemas.microsoft.com/office/drawing/2014/main" id="{7B509166-478E-499B-96B8-7F9EFE0E0943}"/>
              </a:ext>
            </a:extLst>
          </p:cNvPr>
          <p:cNvSpPr txBox="1"/>
          <p:nvPr/>
        </p:nvSpPr>
        <p:spPr>
          <a:xfrm>
            <a:off x="6545465" y="1659180"/>
            <a:ext cx="3150811" cy="1754326"/>
          </a:xfrm>
          <a:prstGeom prst="rect">
            <a:avLst/>
          </a:prstGeom>
          <a:solidFill>
            <a:schemeClr val="accent1">
              <a:lumMod val="50000"/>
            </a:schemeClr>
          </a:solidFill>
          <a:ln>
            <a:solidFill>
              <a:schemeClr val="accent1"/>
            </a:solidFill>
          </a:ln>
        </p:spPr>
        <p:txBody>
          <a:bodyPr wrap="square" rtlCol="0">
            <a:spAutoFit/>
          </a:bodyPr>
          <a:lstStyle/>
          <a:p>
            <a:r>
              <a:rPr lang="it-IT" dirty="0">
                <a:solidFill>
                  <a:schemeClr val="bg1"/>
                </a:solidFill>
              </a:rPr>
              <a:t>Si può chiedere in qualunque momento, si sospende anche il contributo datoriale. Il TFR continua ad essere contabilizzato al Fondo.</a:t>
            </a:r>
          </a:p>
        </p:txBody>
      </p:sp>
      <p:sp>
        <p:nvSpPr>
          <p:cNvPr id="9" name="CasellaDiTesto 8">
            <a:extLst>
              <a:ext uri="{FF2B5EF4-FFF2-40B4-BE49-F238E27FC236}">
                <a16:creationId xmlns:a16="http://schemas.microsoft.com/office/drawing/2014/main" id="{2E09D6EE-B07C-4CC4-AB8F-EF800AA334BF}"/>
              </a:ext>
            </a:extLst>
          </p:cNvPr>
          <p:cNvSpPr txBox="1"/>
          <p:nvPr/>
        </p:nvSpPr>
        <p:spPr>
          <a:xfrm>
            <a:off x="6545465" y="2485821"/>
            <a:ext cx="3150811" cy="3139321"/>
          </a:xfrm>
          <a:prstGeom prst="rect">
            <a:avLst/>
          </a:prstGeom>
          <a:solidFill>
            <a:schemeClr val="tx2">
              <a:lumMod val="60000"/>
              <a:lumOff val="40000"/>
            </a:schemeClr>
          </a:solidFill>
          <a:ln>
            <a:solidFill>
              <a:schemeClr val="accent1"/>
            </a:solidFill>
          </a:ln>
        </p:spPr>
        <p:txBody>
          <a:bodyPr wrap="square" rtlCol="0">
            <a:spAutoFit/>
          </a:bodyPr>
          <a:lstStyle/>
          <a:p>
            <a:r>
              <a:rPr lang="it-IT" dirty="0">
                <a:solidFill>
                  <a:schemeClr val="bg1"/>
                </a:solidFill>
              </a:rPr>
              <a:t>Trascorsi 3 anni di partecipazione al Fondo posso chiedere il trasferimento ad altra forma previdenziale. Il Fondo fa la fotografia al momento e senza nessun aggravio trasferisce la posizione, si sospende il contributo Datoriale, mentre per il TFR</a:t>
            </a:r>
          </a:p>
        </p:txBody>
      </p:sp>
      <p:sp>
        <p:nvSpPr>
          <p:cNvPr id="12" name="CasellaDiTesto 11">
            <a:extLst>
              <a:ext uri="{FF2B5EF4-FFF2-40B4-BE49-F238E27FC236}">
                <a16:creationId xmlns:a16="http://schemas.microsoft.com/office/drawing/2014/main" id="{175AF35A-4BA9-49F9-8E2C-19ACAD91ECEF}"/>
              </a:ext>
            </a:extLst>
          </p:cNvPr>
          <p:cNvSpPr txBox="1"/>
          <p:nvPr/>
        </p:nvSpPr>
        <p:spPr>
          <a:xfrm>
            <a:off x="4817273" y="2822884"/>
            <a:ext cx="4879003" cy="2862322"/>
          </a:xfrm>
          <a:prstGeom prst="rect">
            <a:avLst/>
          </a:prstGeom>
          <a:solidFill>
            <a:schemeClr val="accent4">
              <a:lumMod val="75000"/>
            </a:schemeClr>
          </a:solidFill>
          <a:ln>
            <a:solidFill>
              <a:schemeClr val="accent1"/>
            </a:solidFill>
          </a:ln>
        </p:spPr>
        <p:txBody>
          <a:bodyPr wrap="square" rtlCol="0">
            <a:spAutoFit/>
          </a:bodyPr>
          <a:lstStyle/>
          <a:p>
            <a:r>
              <a:rPr lang="it-IT" dirty="0">
                <a:solidFill>
                  <a:schemeClr val="bg1"/>
                </a:solidFill>
              </a:rPr>
              <a:t>Trascorsi 8 anni di partecipazione alla previdenza complementare posso chiedere anticipazione fino al 100% della posizione REALE per le seguenti motivazioni:</a:t>
            </a:r>
          </a:p>
          <a:p>
            <a:pPr marL="285750" indent="-285750">
              <a:buFont typeface="Wingdings" panose="05000000000000000000" pitchFamily="2" charset="2"/>
              <a:buChar char="ü"/>
            </a:pPr>
            <a:r>
              <a:rPr lang="it-IT" dirty="0">
                <a:solidFill>
                  <a:schemeClr val="bg1"/>
                </a:solidFill>
              </a:rPr>
              <a:t>Per gravi motivi sanitari certificati da SSN;</a:t>
            </a:r>
          </a:p>
          <a:p>
            <a:pPr marL="285750" indent="-285750">
              <a:buFont typeface="Wingdings" panose="05000000000000000000" pitchFamily="2" charset="2"/>
              <a:buChar char="ü"/>
            </a:pPr>
            <a:r>
              <a:rPr lang="it-IT" dirty="0">
                <a:solidFill>
                  <a:schemeClr val="bg1"/>
                </a:solidFill>
              </a:rPr>
              <a:t>Per acquisto/ristrutturazione prima casa di abitazione;</a:t>
            </a:r>
          </a:p>
          <a:p>
            <a:pPr marL="285750" indent="-285750">
              <a:buFont typeface="Wingdings" panose="05000000000000000000" pitchFamily="2" charset="2"/>
              <a:buChar char="ü"/>
            </a:pPr>
            <a:r>
              <a:rPr lang="it-IT" dirty="0">
                <a:solidFill>
                  <a:schemeClr val="bg1"/>
                </a:solidFill>
              </a:rPr>
              <a:t>Per congedi con scopi formativi.</a:t>
            </a:r>
          </a:p>
          <a:p>
            <a:pPr marL="285750" indent="-285750">
              <a:buFont typeface="Wingdings" panose="05000000000000000000" pitchFamily="2" charset="2"/>
              <a:buChar char="ü"/>
            </a:pPr>
            <a:endParaRPr lang="it-IT" dirty="0">
              <a:solidFill>
                <a:schemeClr val="bg1"/>
              </a:solidFill>
            </a:endParaRPr>
          </a:p>
        </p:txBody>
      </p:sp>
      <p:sp>
        <p:nvSpPr>
          <p:cNvPr id="3" name="CasellaDiTesto 2">
            <a:extLst>
              <a:ext uri="{FF2B5EF4-FFF2-40B4-BE49-F238E27FC236}">
                <a16:creationId xmlns:a16="http://schemas.microsoft.com/office/drawing/2014/main" id="{B1C21D13-153B-4518-9380-BD53443B6370}"/>
              </a:ext>
            </a:extLst>
          </p:cNvPr>
          <p:cNvSpPr txBox="1"/>
          <p:nvPr/>
        </p:nvSpPr>
        <p:spPr>
          <a:xfrm>
            <a:off x="4827539" y="5040220"/>
            <a:ext cx="4123644" cy="1477328"/>
          </a:xfrm>
          <a:prstGeom prst="rect">
            <a:avLst/>
          </a:prstGeom>
          <a:solidFill>
            <a:schemeClr val="tx1">
              <a:lumMod val="75000"/>
              <a:lumOff val="25000"/>
            </a:schemeClr>
          </a:solidFill>
          <a:ln>
            <a:solidFill>
              <a:schemeClr val="accent1"/>
            </a:solidFill>
          </a:ln>
        </p:spPr>
        <p:txBody>
          <a:bodyPr wrap="square" rtlCol="0">
            <a:spAutoFit/>
          </a:bodyPr>
          <a:lstStyle/>
          <a:p>
            <a:r>
              <a:rPr lang="it-IT" dirty="0">
                <a:solidFill>
                  <a:schemeClr val="bg1"/>
                </a:solidFill>
              </a:rPr>
              <a:t>Per volontà delle parti il lavoratore può:</a:t>
            </a:r>
          </a:p>
          <a:p>
            <a:pPr marL="285750" indent="-285750">
              <a:buFont typeface="Wingdings" panose="05000000000000000000" pitchFamily="2" charset="2"/>
              <a:buChar char="ü"/>
            </a:pPr>
            <a:r>
              <a:rPr lang="it-IT" dirty="0">
                <a:solidFill>
                  <a:schemeClr val="bg1"/>
                </a:solidFill>
              </a:rPr>
              <a:t>Trasferire la posizione ad altra forma previdenziale;</a:t>
            </a:r>
          </a:p>
          <a:p>
            <a:pPr marL="285750" indent="-285750">
              <a:buFont typeface="Wingdings" panose="05000000000000000000" pitchFamily="2" charset="2"/>
              <a:buChar char="ü"/>
            </a:pPr>
            <a:r>
              <a:rPr lang="it-IT" dirty="0">
                <a:solidFill>
                  <a:schemeClr val="bg1"/>
                </a:solidFill>
              </a:rPr>
              <a:t>Liquidare la posizione</a:t>
            </a:r>
          </a:p>
        </p:txBody>
      </p:sp>
    </p:spTree>
    <p:extLst>
      <p:ext uri="{BB962C8B-B14F-4D97-AF65-F5344CB8AC3E}">
        <p14:creationId xmlns:p14="http://schemas.microsoft.com/office/powerpoint/2010/main" val="4147841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6" end="6"/>
                                            </p:txEl>
                                          </p:spTgt>
                                        </p:tgtEl>
                                        <p:attrNameLst>
                                          <p:attrName>style.visibility</p:attrName>
                                        </p:attrNameLst>
                                      </p:cBhvr>
                                      <p:to>
                                        <p:strVal val="visible"/>
                                      </p:to>
                                    </p:set>
                                    <p:anim calcmode="lin" valueType="num">
                                      <p:cBhvr additive="base">
                                        <p:cTn id="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6">
                                            <p:txEl>
                                              <p:pRg st="8" end="8"/>
                                            </p:txEl>
                                          </p:spTgt>
                                        </p:tgtEl>
                                        <p:attrNameLst>
                                          <p:attrName>style.visibility</p:attrName>
                                        </p:attrNameLst>
                                      </p:cBhvr>
                                      <p:to>
                                        <p:strVal val="visible"/>
                                      </p:to>
                                    </p:set>
                                    <p:anim calcmode="lin" valueType="num">
                                      <p:cBhvr additive="base">
                                        <p:cTn id="20"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p:txBody>
          <a:bodyPr/>
          <a:lstStyle/>
          <a:p>
            <a:r>
              <a:rPr lang="it-IT" dirty="0">
                <a:ea typeface="ＭＳ Ｐゴシック" pitchFamily="34" charset="-128"/>
              </a:rPr>
              <a:t>Alla cessazione per pensionamento…</a:t>
            </a:r>
          </a:p>
        </p:txBody>
      </p:sp>
      <p:sp>
        <p:nvSpPr>
          <p:cNvPr id="5" name="Espace réservé du pied de page 4"/>
          <p:cNvSpPr>
            <a:spLocks noGrp="1"/>
          </p:cNvSpPr>
          <p:nvPr>
            <p:ph type="ftr" sz="quarter" idx="4294967295"/>
          </p:nvPr>
        </p:nvSpPr>
        <p:spPr>
          <a:xfrm>
            <a:off x="247650" y="6597650"/>
            <a:ext cx="8915400" cy="260350"/>
          </a:xfrm>
          <a:prstGeom prst="rect">
            <a:avLst/>
          </a:prstGeom>
        </p:spPr>
        <p:txBody>
          <a:bodyPr/>
          <a:lstStyle/>
          <a:p>
            <a:pPr>
              <a:lnSpc>
                <a:spcPct val="100000"/>
              </a:lnSpc>
              <a:defRPr/>
            </a:pPr>
            <a:r>
              <a:rPr lang="it-IT" sz="800" b="0" dirty="0"/>
              <a:t>FONDO PERSEO SIRIO Iscritto al n. 164 dell’Albo COVIP Sede legale: via degli Scialoja, 3 - 00196 Roma</a:t>
            </a:r>
          </a:p>
        </p:txBody>
      </p:sp>
      <p:sp>
        <p:nvSpPr>
          <p:cNvPr id="2" name="Segnaposto numero diapositiva 1"/>
          <p:cNvSpPr>
            <a:spLocks noGrp="1"/>
          </p:cNvSpPr>
          <p:nvPr>
            <p:ph type="sldNum" sz="quarter" idx="4294967295"/>
          </p:nvPr>
        </p:nvSpPr>
        <p:spPr>
          <a:xfrm>
            <a:off x="9283700" y="6596063"/>
            <a:ext cx="404813" cy="261937"/>
          </a:xfrm>
          <a:prstGeom prst="rect">
            <a:avLst/>
          </a:prstGeom>
        </p:spPr>
        <p:txBody>
          <a:bodyPr/>
          <a:lstStyle/>
          <a:p>
            <a:pPr>
              <a:defRPr/>
            </a:pPr>
            <a:fld id="{95904E82-99A9-4D3B-A23D-537F45650900}" type="slidenum">
              <a:rPr lang="it-IT" smtClean="0"/>
              <a:pPr>
                <a:defRPr/>
              </a:pPr>
              <a:t>37</a:t>
            </a:fld>
            <a:endParaRPr lang="it-IT"/>
          </a:p>
        </p:txBody>
      </p:sp>
    </p:spTree>
    <p:extLst>
      <p:ext uri="{BB962C8B-B14F-4D97-AF65-F5344CB8AC3E}">
        <p14:creationId xmlns:p14="http://schemas.microsoft.com/office/powerpoint/2010/main" val="18515701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71462" y="1268760"/>
            <a:ext cx="9363075" cy="4535412"/>
          </a:xfrm>
        </p:spPr>
        <p:txBody>
          <a:bodyPr/>
          <a:lstStyle/>
          <a:p>
            <a:pPr marL="0" indent="0" algn="ctr" eaLnBrk="1" hangingPunct="1">
              <a:buNone/>
            </a:pPr>
            <a:r>
              <a:rPr lang="it-IT" altLang="it-IT" sz="4800" dirty="0">
                <a:solidFill>
                  <a:srgbClr val="2D87AD"/>
                </a:solidFill>
                <a:cs typeface="Times New Roman" panose="02020603050405020304" pitchFamily="18" charset="0"/>
              </a:rPr>
              <a:t>TUTTI I CONTRIBUTI VERSATI PIU’ I RENDIMENTI MATURATI NEGLI ANNI CONCORRONO ALLA FORMAZIONE DEL </a:t>
            </a:r>
            <a:r>
              <a:rPr lang="it-IT" altLang="it-IT" sz="9600" dirty="0">
                <a:solidFill>
                  <a:srgbClr val="62A833"/>
                </a:solidFill>
                <a:cs typeface="Times New Roman" panose="02020603050405020304" pitchFamily="18" charset="0"/>
              </a:rPr>
              <a:t>MONTANTE</a:t>
            </a:r>
          </a:p>
        </p:txBody>
      </p:sp>
      <p:sp>
        <p:nvSpPr>
          <p:cNvPr id="4" name="Segnaposto piè di pagina 3"/>
          <p:cNvSpPr>
            <a:spLocks noGrp="1"/>
          </p:cNvSpPr>
          <p:nvPr>
            <p:ph type="ftr" sz="quarter" idx="10"/>
          </p:nvPr>
        </p:nvSpPr>
        <p:spPr/>
        <p:txBody>
          <a:body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it-IT" sz="800" b="1" i="0" u="none" strike="noStrike" kern="1200" cap="none" spc="0" normalizeH="0" baseline="0" noProof="0">
                <a:ln>
                  <a:noFill/>
                </a:ln>
                <a:solidFill>
                  <a:srgbClr val="153059"/>
                </a:solidFill>
                <a:effectLst/>
                <a:uLnTx/>
                <a:uFillTx/>
                <a:latin typeface="Arial" pitchFamily="34" charset="0"/>
                <a:ea typeface="+mn-ea"/>
                <a:cs typeface="+mn-cs"/>
              </a:rPr>
              <a:t>FONDO PERSEO SIRIO Iscritto al n. 164 dell’Albo COVIP Sede legale: via degli Scialoja, 3 - 00196 Roma</a:t>
            </a:r>
            <a:endParaRPr kumimoji="0" lang="it-IT" sz="800" b="1" i="0" u="none" strike="noStrike" kern="1200" cap="none" spc="0" normalizeH="0" baseline="0" noProof="0" dirty="0">
              <a:ln>
                <a:noFill/>
              </a:ln>
              <a:solidFill>
                <a:srgbClr val="153059"/>
              </a:solidFill>
              <a:effectLst/>
              <a:uLnTx/>
              <a:uFillTx/>
              <a:latin typeface="Arial" pitchFamily="34" charset="0"/>
              <a:ea typeface="+mn-ea"/>
              <a:cs typeface="+mn-cs"/>
            </a:endParaRPr>
          </a:p>
        </p:txBody>
      </p:sp>
      <p:sp>
        <p:nvSpPr>
          <p:cNvPr id="5" name="Segnaposto numero diapositiva 4"/>
          <p:cNvSpPr>
            <a:spLocks noGrp="1"/>
          </p:cNvSpPr>
          <p:nvPr>
            <p:ph type="sldNum" sz="quarter" idx="11"/>
          </p:nvPr>
        </p:nvSpPr>
        <p:spPr/>
        <p:txBody>
          <a:bodyPr/>
          <a:lstStyle/>
          <a:p>
            <a:pPr marL="0" marR="0" lvl="0" indent="0" algn="r" defTabSz="914400" rtl="0" eaLnBrk="1" fontAlgn="base" latinLnBrk="0" hangingPunct="1">
              <a:lnSpc>
                <a:spcPct val="90000"/>
              </a:lnSpc>
              <a:spcBef>
                <a:spcPct val="0"/>
              </a:spcBef>
              <a:spcAft>
                <a:spcPct val="0"/>
              </a:spcAft>
              <a:buClrTx/>
              <a:buSzTx/>
              <a:buFontTx/>
              <a:buNone/>
              <a:tabLst/>
              <a:defRPr/>
            </a:pPr>
            <a:fld id="{95904E82-99A9-4D3B-A23D-537F45650900}" type="slidenum">
              <a:rPr kumimoji="0" lang="it-IT" sz="800" b="1" i="0" u="none" strike="noStrike" kern="1200" cap="none" spc="0" normalizeH="0" baseline="0" noProof="0" smtClean="0">
                <a:ln>
                  <a:noFill/>
                </a:ln>
                <a:solidFill>
                  <a:srgbClr val="153059"/>
                </a:solidFill>
                <a:effectLst/>
                <a:uLnTx/>
                <a:uFillTx/>
                <a:latin typeface="Arial" pitchFamily="34" charset="0"/>
                <a:ea typeface="+mn-ea"/>
                <a:cs typeface="+mn-cs"/>
              </a:rPr>
              <a:pPr marL="0" marR="0" lvl="0" indent="0" algn="r" defTabSz="914400" rtl="0" eaLnBrk="1" fontAlgn="base" latinLnBrk="0" hangingPunct="1">
                <a:lnSpc>
                  <a:spcPct val="90000"/>
                </a:lnSpc>
                <a:spcBef>
                  <a:spcPct val="0"/>
                </a:spcBef>
                <a:spcAft>
                  <a:spcPct val="0"/>
                </a:spcAft>
                <a:buClrTx/>
                <a:buSzTx/>
                <a:buFontTx/>
                <a:buNone/>
                <a:tabLst/>
                <a:defRPr/>
              </a:pPr>
              <a:t>38</a:t>
            </a:fld>
            <a:endParaRPr kumimoji="0" lang="it-IT" sz="800" b="1" i="0" u="none" strike="noStrike" kern="1200" cap="none" spc="0" normalizeH="0" baseline="0" noProof="0">
              <a:ln>
                <a:noFill/>
              </a:ln>
              <a:solidFill>
                <a:srgbClr val="153059"/>
              </a:solidFill>
              <a:effectLst/>
              <a:uLnTx/>
              <a:uFillTx/>
              <a:latin typeface="Arial" pitchFamily="34" charset="0"/>
              <a:ea typeface="+mn-ea"/>
              <a:cs typeface="+mn-cs"/>
            </a:endParaRPr>
          </a:p>
        </p:txBody>
      </p:sp>
      <p:sp>
        <p:nvSpPr>
          <p:cNvPr id="2" name="CasellaDiTesto 1">
            <a:extLst>
              <a:ext uri="{FF2B5EF4-FFF2-40B4-BE49-F238E27FC236}">
                <a16:creationId xmlns:a16="http://schemas.microsoft.com/office/drawing/2014/main" id="{6092F3ED-F009-4133-A1FB-0B0FC3970738}"/>
              </a:ext>
            </a:extLst>
          </p:cNvPr>
          <p:cNvSpPr txBox="1"/>
          <p:nvPr/>
        </p:nvSpPr>
        <p:spPr>
          <a:xfrm>
            <a:off x="56456" y="0"/>
            <a:ext cx="6696744" cy="584775"/>
          </a:xfrm>
          <a:prstGeom prst="rect">
            <a:avLst/>
          </a:prstGeom>
          <a:noFill/>
        </p:spPr>
        <p:txBody>
          <a:bodyPr wrap="square" rtlCol="0">
            <a:spAutoFit/>
          </a:bodyPr>
          <a:lstStyle/>
          <a:p>
            <a:r>
              <a:rPr lang="it-IT" sz="3200" dirty="0">
                <a:solidFill>
                  <a:schemeClr val="tx2">
                    <a:lumMod val="75000"/>
                  </a:schemeClr>
                </a:solidFill>
              </a:rPr>
              <a:t>IMPORTANTE !</a:t>
            </a:r>
          </a:p>
        </p:txBody>
      </p:sp>
    </p:spTree>
    <p:extLst>
      <p:ext uri="{BB962C8B-B14F-4D97-AF65-F5344CB8AC3E}">
        <p14:creationId xmlns:p14="http://schemas.microsoft.com/office/powerpoint/2010/main" val="804204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p:txBody>
          <a:bodyPr/>
          <a:lstStyle/>
          <a:p>
            <a:r>
              <a:rPr lang="it-IT" dirty="0">
                <a:ea typeface="ＭＳ Ｐゴシック" pitchFamily="34" charset="-128"/>
              </a:rPr>
              <a:t>Alla cessazione per pensionamento…</a:t>
            </a:r>
          </a:p>
        </p:txBody>
      </p:sp>
      <p:sp>
        <p:nvSpPr>
          <p:cNvPr id="5" name="Espace réservé du pied de page 4"/>
          <p:cNvSpPr>
            <a:spLocks noGrp="1"/>
          </p:cNvSpPr>
          <p:nvPr>
            <p:ph type="ftr" sz="quarter" idx="4294967295"/>
          </p:nvPr>
        </p:nvSpPr>
        <p:spPr>
          <a:xfrm>
            <a:off x="247650" y="6597650"/>
            <a:ext cx="8915400" cy="260350"/>
          </a:xfrm>
          <a:prstGeom prst="rect">
            <a:avLst/>
          </a:prstGeom>
        </p:spPr>
        <p:txBody>
          <a:bodyPr/>
          <a:lstStyle/>
          <a:p>
            <a:pPr>
              <a:lnSpc>
                <a:spcPct val="100000"/>
              </a:lnSpc>
              <a:defRPr/>
            </a:pPr>
            <a:r>
              <a:rPr lang="it-IT" sz="800" b="0" dirty="0"/>
              <a:t>FONDO PERSEO SIRIO Iscritto al n. 164 dell’Albo COVIP Sede legale: via degli Scialoja, 3 - 00196 Roma</a:t>
            </a:r>
          </a:p>
        </p:txBody>
      </p:sp>
      <p:sp>
        <p:nvSpPr>
          <p:cNvPr id="2" name="Segnaposto numero diapositiva 1"/>
          <p:cNvSpPr>
            <a:spLocks noGrp="1"/>
          </p:cNvSpPr>
          <p:nvPr>
            <p:ph type="sldNum" sz="quarter" idx="4294967295"/>
          </p:nvPr>
        </p:nvSpPr>
        <p:spPr>
          <a:xfrm>
            <a:off x="9283700" y="6596063"/>
            <a:ext cx="404813" cy="261937"/>
          </a:xfrm>
          <a:prstGeom prst="rect">
            <a:avLst/>
          </a:prstGeom>
        </p:spPr>
        <p:txBody>
          <a:bodyPr/>
          <a:lstStyle/>
          <a:p>
            <a:pPr>
              <a:defRPr/>
            </a:pPr>
            <a:fld id="{95904E82-99A9-4D3B-A23D-537F45650900}" type="slidenum">
              <a:rPr lang="it-IT" smtClean="0"/>
              <a:pPr>
                <a:defRPr/>
              </a:pPr>
              <a:t>39</a:t>
            </a:fld>
            <a:endParaRPr lang="it-IT"/>
          </a:p>
        </p:txBody>
      </p:sp>
      <p:sp>
        <p:nvSpPr>
          <p:cNvPr id="3" name="Ovale 2">
            <a:extLst>
              <a:ext uri="{FF2B5EF4-FFF2-40B4-BE49-F238E27FC236}">
                <a16:creationId xmlns:a16="http://schemas.microsoft.com/office/drawing/2014/main" id="{0A23B742-C4B8-4F95-9E4A-8D61B3B6FD09}"/>
              </a:ext>
            </a:extLst>
          </p:cNvPr>
          <p:cNvSpPr/>
          <p:nvPr/>
        </p:nvSpPr>
        <p:spPr bwMode="auto">
          <a:xfrm>
            <a:off x="200472" y="1009503"/>
            <a:ext cx="4251077" cy="2664296"/>
          </a:xfrm>
          <a:prstGeom prst="ellipse">
            <a:avLst/>
          </a:prstGeom>
          <a:solidFill>
            <a:schemeClr val="bg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a:ln>
                  <a:noFill/>
                </a:ln>
                <a:effectLst/>
                <a:latin typeface="Arial" charset="0"/>
              </a:rPr>
              <a:t>RENDITA VITALIZIA RIVALUTABILE REVERSIBILE CALCOLATA SUL 100% DEL MONTANTE</a:t>
            </a:r>
          </a:p>
        </p:txBody>
      </p:sp>
      <p:sp>
        <p:nvSpPr>
          <p:cNvPr id="7" name="Ovale 6">
            <a:extLst>
              <a:ext uri="{FF2B5EF4-FFF2-40B4-BE49-F238E27FC236}">
                <a16:creationId xmlns:a16="http://schemas.microsoft.com/office/drawing/2014/main" id="{C6AB6B4A-EDBE-4080-9184-F2FCB6D444D8}"/>
              </a:ext>
            </a:extLst>
          </p:cNvPr>
          <p:cNvSpPr/>
          <p:nvPr/>
        </p:nvSpPr>
        <p:spPr bwMode="auto">
          <a:xfrm>
            <a:off x="5407273" y="991001"/>
            <a:ext cx="4251077" cy="2664296"/>
          </a:xfrm>
          <a:prstGeom prst="ellipse">
            <a:avLst/>
          </a:prstGeom>
          <a:solidFill>
            <a:schemeClr val="accent3">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a:ln>
                  <a:noFill/>
                </a:ln>
                <a:effectLst/>
                <a:latin typeface="Arial" charset="0"/>
              </a:rPr>
              <a:t>FINO AL 50% DEL MONTANTE IN FORMA DI CAPITALE E LA DIFFERENZA IN FORMA DI RENDITA</a:t>
            </a:r>
          </a:p>
        </p:txBody>
      </p:sp>
      <p:sp>
        <p:nvSpPr>
          <p:cNvPr id="9" name="Ovale 8">
            <a:extLst>
              <a:ext uri="{FF2B5EF4-FFF2-40B4-BE49-F238E27FC236}">
                <a16:creationId xmlns:a16="http://schemas.microsoft.com/office/drawing/2014/main" id="{23CA6626-033E-424F-A531-C7A13DAD263C}"/>
              </a:ext>
            </a:extLst>
          </p:cNvPr>
          <p:cNvSpPr/>
          <p:nvPr/>
        </p:nvSpPr>
        <p:spPr bwMode="auto">
          <a:xfrm>
            <a:off x="1993243" y="3501008"/>
            <a:ext cx="5976664" cy="2779537"/>
          </a:xfrm>
          <a:prstGeom prst="ellipse">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algn="ctr" defTabSz="914400" rtl="0" eaLnBrk="1" fontAlgn="base" latinLnBrk="0" hangingPunct="1">
              <a:lnSpc>
                <a:spcPct val="100000"/>
              </a:lnSpc>
              <a:spcBef>
                <a:spcPct val="0"/>
              </a:spcBef>
              <a:spcAft>
                <a:spcPct val="0"/>
              </a:spcAft>
              <a:buClrTx/>
              <a:buSzTx/>
              <a:tabLst/>
            </a:pPr>
            <a:r>
              <a:rPr kumimoji="0" lang="it-IT" sz="2000" b="1" i="0" u="none" strike="noStrike" cap="none" normalizeH="0" baseline="0" dirty="0">
                <a:ln>
                  <a:noFill/>
                </a:ln>
                <a:effectLst/>
                <a:latin typeface="Arial" charset="0"/>
              </a:rPr>
              <a:t>100% DEL MONTANTE IN FORMA DI CAPITALE CON MENO DI 5 ANNI DI PARTECIPAZIONE O SE LA RENDITA CALCOLATA RISULTI ESSERE INFERIORE ALL’ASSEGNO SOCIALE </a:t>
            </a:r>
          </a:p>
        </p:txBody>
      </p:sp>
    </p:spTree>
    <p:extLst>
      <p:ext uri="{BB962C8B-B14F-4D97-AF65-F5344CB8AC3E}">
        <p14:creationId xmlns:p14="http://schemas.microsoft.com/office/powerpoint/2010/main" val="1694023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txBox="1">
            <a:spLocks noChangeArrowheads="1"/>
          </p:cNvSpPr>
          <p:nvPr/>
        </p:nvSpPr>
        <p:spPr bwMode="auto">
          <a:xfrm>
            <a:off x="660400" y="4800600"/>
            <a:ext cx="858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100000"/>
              </a:spcBef>
              <a:spcAft>
                <a:spcPct val="0"/>
              </a:spcAft>
              <a:buClr>
                <a:srgbClr val="7EAC58"/>
              </a:buClr>
              <a:buSzTx/>
              <a:buFontTx/>
              <a:buNone/>
              <a:tabLst/>
              <a:defRPr/>
            </a:pPr>
            <a:endParaRPr kumimoji="0" lang="it-IT" b="0" i="0" u="none" strike="noStrike" kern="0" cap="none" spc="0" normalizeH="0" baseline="0" noProof="0" dirty="0">
              <a:ln>
                <a:noFill/>
              </a:ln>
              <a:solidFill>
                <a:srgbClr val="FFFFFF"/>
              </a:solidFill>
              <a:effectLst/>
              <a:uLnTx/>
              <a:uFillTx/>
              <a:latin typeface="+mn-lt"/>
              <a:ea typeface="ＭＳ Ｐゴシック" charset="0"/>
              <a:cs typeface="ＭＳ Ｐゴシック" charset="0"/>
            </a:endParaRPr>
          </a:p>
        </p:txBody>
      </p:sp>
      <p:sp>
        <p:nvSpPr>
          <p:cNvPr id="2" name="Title 1"/>
          <p:cNvSpPr>
            <a:spLocks noGrp="1"/>
          </p:cNvSpPr>
          <p:nvPr>
            <p:ph type="ctrTitle"/>
          </p:nvPr>
        </p:nvSpPr>
        <p:spPr>
          <a:xfrm>
            <a:off x="684508" y="2492896"/>
            <a:ext cx="8585200" cy="1152525"/>
          </a:xfrm>
        </p:spPr>
        <p:txBody>
          <a:bodyPr/>
          <a:lstStyle/>
          <a:p>
            <a:pPr algn="ctr"/>
            <a:r>
              <a:rPr lang="fr-FR" sz="8000" dirty="0"/>
              <a:t>COS’E’ </a:t>
            </a:r>
            <a:br>
              <a:rPr lang="fr-FR" sz="8000" dirty="0"/>
            </a:br>
            <a:r>
              <a:rPr lang="fr-FR" sz="8000" dirty="0"/>
              <a:t>PERSEO SIRIO?</a:t>
            </a:r>
            <a:endParaRPr lang="en-US" sz="8000" dirty="0"/>
          </a:p>
        </p:txBody>
      </p:sp>
    </p:spTree>
    <p:extLst>
      <p:ext uri="{BB962C8B-B14F-4D97-AF65-F5344CB8AC3E}">
        <p14:creationId xmlns:p14="http://schemas.microsoft.com/office/powerpoint/2010/main" val="415692069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txBox="1">
            <a:spLocks noChangeArrowheads="1"/>
          </p:cNvSpPr>
          <p:nvPr/>
        </p:nvSpPr>
        <p:spPr bwMode="auto">
          <a:xfrm>
            <a:off x="660400" y="4800600"/>
            <a:ext cx="858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100000"/>
              </a:spcBef>
              <a:spcAft>
                <a:spcPct val="0"/>
              </a:spcAft>
              <a:buClr>
                <a:srgbClr val="7EAC58"/>
              </a:buClr>
              <a:buSzTx/>
              <a:buFontTx/>
              <a:buNone/>
              <a:tabLst/>
              <a:defRPr/>
            </a:pPr>
            <a:endParaRPr kumimoji="0" lang="it-IT" b="0" i="0" u="none" strike="noStrike" kern="0" cap="none" spc="0" normalizeH="0" baseline="0" noProof="0" dirty="0">
              <a:ln>
                <a:noFill/>
              </a:ln>
              <a:solidFill>
                <a:srgbClr val="FFFFFF"/>
              </a:solidFill>
              <a:effectLst/>
              <a:uLnTx/>
              <a:uFillTx/>
              <a:latin typeface="+mn-lt"/>
              <a:ea typeface="ＭＳ Ｐゴシック" charset="0"/>
              <a:cs typeface="ＭＳ Ｐゴシック" charset="0"/>
            </a:endParaRPr>
          </a:p>
        </p:txBody>
      </p:sp>
      <p:sp>
        <p:nvSpPr>
          <p:cNvPr id="2" name="Title 1"/>
          <p:cNvSpPr>
            <a:spLocks noGrp="1"/>
          </p:cNvSpPr>
          <p:nvPr>
            <p:ph type="ctrTitle"/>
          </p:nvPr>
        </p:nvSpPr>
        <p:spPr>
          <a:xfrm>
            <a:off x="128464" y="2029378"/>
            <a:ext cx="5780660" cy="745788"/>
          </a:xfrm>
        </p:spPr>
        <p:txBody>
          <a:bodyPr/>
          <a:lstStyle/>
          <a:p>
            <a:pPr algn="ctr"/>
            <a:r>
              <a:rPr lang="fr-FR" sz="8000" dirty="0"/>
              <a:t>LA</a:t>
            </a:r>
            <a:br>
              <a:rPr lang="fr-FR" sz="8000" dirty="0"/>
            </a:br>
            <a:r>
              <a:rPr lang="fr-FR" sz="8000" dirty="0"/>
              <a:t>FISCALITA’</a:t>
            </a:r>
            <a:endParaRPr lang="en-US" sz="8000" dirty="0"/>
          </a:p>
        </p:txBody>
      </p:sp>
      <p:pic>
        <p:nvPicPr>
          <p:cNvPr id="4" name="Immagine 3">
            <a:extLst>
              <a:ext uri="{FF2B5EF4-FFF2-40B4-BE49-F238E27FC236}">
                <a16:creationId xmlns:a16="http://schemas.microsoft.com/office/drawing/2014/main" id="{98F807AB-45AC-4B35-B9FF-96F0726C32E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033120" y="1124744"/>
            <a:ext cx="3672408" cy="3463555"/>
          </a:xfrm>
          <a:prstGeom prst="rect">
            <a:avLst/>
          </a:prstGeom>
        </p:spPr>
      </p:pic>
    </p:spTree>
    <p:extLst>
      <p:ext uri="{BB962C8B-B14F-4D97-AF65-F5344CB8AC3E}">
        <p14:creationId xmlns:p14="http://schemas.microsoft.com/office/powerpoint/2010/main" val="2415786833"/>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egnaposto contenuto 2"/>
          <p:cNvSpPr>
            <a:spLocks noGrp="1"/>
          </p:cNvSpPr>
          <p:nvPr>
            <p:ph idx="1"/>
          </p:nvPr>
        </p:nvSpPr>
        <p:spPr>
          <a:xfrm>
            <a:off x="128464" y="764704"/>
            <a:ext cx="9560049" cy="5112568"/>
          </a:xfrm>
          <a:ln w="3175">
            <a:noFill/>
          </a:ln>
        </p:spPr>
        <p:txBody>
          <a:bodyPr/>
          <a:lstStyle/>
          <a:p>
            <a:pPr marL="712788" lvl="2" indent="-261938" eaLnBrk="1" hangingPunct="1">
              <a:lnSpc>
                <a:spcPct val="140000"/>
              </a:lnSpc>
              <a:spcBef>
                <a:spcPct val="0"/>
              </a:spcBef>
              <a:buFont typeface="Wingdings" pitchFamily="2" charset="2"/>
              <a:buChar char="ü"/>
            </a:pPr>
            <a:r>
              <a:rPr lang="it-IT" sz="2400" b="1" dirty="0">
                <a:ea typeface="ＭＳ Ｐゴシック" pitchFamily="34" charset="-128"/>
              </a:rPr>
              <a:t>DEDUCIBILITA</a:t>
            </a:r>
            <a:r>
              <a:rPr lang="it-IT" altLang="it-IT" sz="2400" b="1" dirty="0">
                <a:ea typeface="ＭＳ Ｐゴシック" pitchFamily="34" charset="-128"/>
              </a:rPr>
              <a:t>’</a:t>
            </a:r>
            <a:r>
              <a:rPr lang="it-IT" altLang="ja-JP" sz="2400" b="1" dirty="0">
                <a:solidFill>
                  <a:srgbClr val="2D87AD"/>
                </a:solidFill>
                <a:ea typeface="ＭＳ Ｐゴシック" pitchFamily="34" charset="-128"/>
              </a:rPr>
              <a:t> </a:t>
            </a:r>
            <a:r>
              <a:rPr lang="it-IT" altLang="ja-JP" sz="2400" b="1" dirty="0">
                <a:ea typeface="ＭＳ Ｐゴシック" pitchFamily="34" charset="-128"/>
              </a:rPr>
              <a:t>dei </a:t>
            </a:r>
            <a:r>
              <a:rPr lang="it-IT" altLang="ja-JP" sz="2400" b="1" dirty="0">
                <a:solidFill>
                  <a:srgbClr val="2D87AD"/>
                </a:solidFill>
                <a:ea typeface="ＭＳ Ｐゴシック" pitchFamily="34" charset="-128"/>
              </a:rPr>
              <a:t>contributi</a:t>
            </a:r>
            <a:r>
              <a:rPr lang="it-IT" altLang="ja-JP" sz="2400" b="1" dirty="0">
                <a:ea typeface="ＭＳ Ｐゴシック" pitchFamily="34" charset="-128"/>
              </a:rPr>
              <a:t> </a:t>
            </a:r>
          </a:p>
          <a:p>
            <a:pPr marL="1076325" lvl="3" indent="-261938" eaLnBrk="1" hangingPunct="1">
              <a:lnSpc>
                <a:spcPct val="140000"/>
              </a:lnSpc>
              <a:spcBef>
                <a:spcPct val="0"/>
              </a:spcBef>
              <a:buFont typeface="Wingdings" pitchFamily="2" charset="2"/>
              <a:buChar char="ü"/>
            </a:pPr>
            <a:r>
              <a:rPr lang="it-IT" altLang="ja-JP" sz="2400" dirty="0">
                <a:ea typeface="ＭＳ Ｐゴシック" pitchFamily="34" charset="-128"/>
              </a:rPr>
              <a:t>limite annuo di </a:t>
            </a:r>
            <a:r>
              <a:rPr lang="it-IT" altLang="ja-JP" sz="2400" dirty="0">
                <a:solidFill>
                  <a:srgbClr val="2D87AD"/>
                </a:solidFill>
                <a:ea typeface="ＭＳ Ｐゴシック" pitchFamily="34" charset="-128"/>
              </a:rPr>
              <a:t>€ </a:t>
            </a:r>
            <a:r>
              <a:rPr lang="it-IT" altLang="ja-JP" sz="2400" b="1" dirty="0">
                <a:solidFill>
                  <a:srgbClr val="2D87AD"/>
                </a:solidFill>
                <a:ea typeface="ＭＳ Ｐゴシック" pitchFamily="34" charset="-128"/>
              </a:rPr>
              <a:t>5.164,57</a:t>
            </a:r>
          </a:p>
          <a:p>
            <a:pPr lvl="1" eaLnBrk="1" hangingPunct="1">
              <a:lnSpc>
                <a:spcPct val="140000"/>
              </a:lnSpc>
              <a:spcBef>
                <a:spcPct val="0"/>
              </a:spcBef>
              <a:buFont typeface="Wingdings" pitchFamily="2" charset="2"/>
              <a:buChar char="ü"/>
            </a:pPr>
            <a:r>
              <a:rPr lang="it-IT" sz="2400" b="1" dirty="0">
                <a:ea typeface="ＭＳ Ｐゴシック" pitchFamily="34" charset="-128"/>
              </a:rPr>
              <a:t>PRESTAZIONI </a:t>
            </a:r>
            <a:r>
              <a:rPr lang="it-IT" sz="2400" b="1" dirty="0">
                <a:solidFill>
                  <a:srgbClr val="2D87AD"/>
                </a:solidFill>
                <a:ea typeface="ＭＳ Ｐゴシック" pitchFamily="34" charset="-128"/>
              </a:rPr>
              <a:t> </a:t>
            </a:r>
            <a:r>
              <a:rPr lang="it-IT" sz="2000" dirty="0">
                <a:ea typeface="ＭＳ Ｐゴシック" pitchFamily="34" charset="-128"/>
              </a:rPr>
              <a:t>in capitale e sotto forma di rendita al netto della parte derivante dai rendimenti e da eventuali contributi non dedotti:</a:t>
            </a:r>
            <a:endParaRPr lang="it-IT" sz="2000" b="1" dirty="0">
              <a:ea typeface="ＭＳ Ｐゴシック" pitchFamily="34" charset="-128"/>
            </a:endParaRPr>
          </a:p>
          <a:p>
            <a:pPr marL="1436688" lvl="4" indent="-261938" eaLnBrk="1" hangingPunct="1">
              <a:lnSpc>
                <a:spcPct val="140000"/>
              </a:lnSpc>
              <a:spcBef>
                <a:spcPct val="0"/>
              </a:spcBef>
              <a:buFont typeface="Wingdings" pitchFamily="2" charset="2"/>
              <a:buChar char="ü"/>
            </a:pPr>
            <a:r>
              <a:rPr lang="it-IT" sz="2000" dirty="0">
                <a:ea typeface="ＭＳ Ｐゴシック" pitchFamily="34" charset="-128"/>
              </a:rPr>
              <a:t>Tutte le prestazioni al fine previdenziale (pensionamento, morte, anticipazione motivi sanitari), sono in tassazione separata con cedolare secca al </a:t>
            </a:r>
            <a:r>
              <a:rPr lang="it-IT" sz="2000" b="1" dirty="0">
                <a:solidFill>
                  <a:schemeClr val="bg2">
                    <a:lumMod val="50000"/>
                  </a:schemeClr>
                </a:solidFill>
                <a:ea typeface="ＭＳ Ｐゴシック" pitchFamily="34" charset="-128"/>
              </a:rPr>
              <a:t>15%,</a:t>
            </a:r>
            <a:r>
              <a:rPr lang="it-IT" sz="2000" dirty="0">
                <a:ea typeface="ＭＳ Ｐゴシック" pitchFamily="34" charset="-128"/>
              </a:rPr>
              <a:t> con lo sconto dello </a:t>
            </a:r>
            <a:r>
              <a:rPr lang="it-IT" sz="2000" b="1" dirty="0">
                <a:solidFill>
                  <a:schemeClr val="bg2">
                    <a:lumMod val="50000"/>
                  </a:schemeClr>
                </a:solidFill>
                <a:ea typeface="ＭＳ Ｐゴシック" pitchFamily="34" charset="-128"/>
              </a:rPr>
              <a:t>0,30%</a:t>
            </a:r>
            <a:r>
              <a:rPr lang="it-IT" sz="2000" dirty="0">
                <a:ea typeface="ＭＳ Ｐゴシック" pitchFamily="34" charset="-128"/>
              </a:rPr>
              <a:t> per ogni anno superiore al 15°con il limite del </a:t>
            </a:r>
            <a:r>
              <a:rPr lang="it-IT" sz="2000" b="1" dirty="0">
                <a:solidFill>
                  <a:schemeClr val="bg2">
                    <a:lumMod val="50000"/>
                  </a:schemeClr>
                </a:solidFill>
                <a:ea typeface="ＭＳ Ｐゴシック" pitchFamily="34" charset="-128"/>
              </a:rPr>
              <a:t>9%</a:t>
            </a:r>
          </a:p>
          <a:p>
            <a:pPr marL="1436688" lvl="4" indent="-261938" eaLnBrk="1" hangingPunct="1">
              <a:lnSpc>
                <a:spcPct val="140000"/>
              </a:lnSpc>
              <a:spcBef>
                <a:spcPct val="0"/>
              </a:spcBef>
              <a:buFont typeface="Wingdings" pitchFamily="2" charset="2"/>
              <a:buChar char="ü"/>
            </a:pPr>
            <a:r>
              <a:rPr lang="it-IT" sz="2000" dirty="0">
                <a:ea typeface="ＭＳ Ｐゴシック" pitchFamily="34" charset="-128"/>
              </a:rPr>
              <a:t>Tassazione al </a:t>
            </a:r>
            <a:r>
              <a:rPr lang="it-IT" sz="2000" b="1" dirty="0">
                <a:solidFill>
                  <a:srgbClr val="2D87AD"/>
                </a:solidFill>
                <a:ea typeface="ＭＳ Ｐゴシック" pitchFamily="34" charset="-128"/>
              </a:rPr>
              <a:t>23% </a:t>
            </a:r>
            <a:r>
              <a:rPr lang="it-IT" sz="2000" dirty="0">
                <a:ea typeface="ＭＳ Ｐゴシック" pitchFamily="34" charset="-128"/>
              </a:rPr>
              <a:t>(liquidazione con meno di 5 anni di versamento, anticipazione acquisto e/o ristrutturazione prima casa abitazione, riscatto per perdita requisiti senza pensionamento)</a:t>
            </a:r>
            <a:endParaRPr lang="it-IT" sz="2000" b="1" dirty="0">
              <a:ea typeface="ＭＳ Ｐゴシック" pitchFamily="34" charset="-128"/>
            </a:endParaRPr>
          </a:p>
        </p:txBody>
      </p:sp>
      <p:sp>
        <p:nvSpPr>
          <p:cNvPr id="5" name="Segnaposto piè di pagina 4"/>
          <p:cNvSpPr>
            <a:spLocks noGrp="1"/>
          </p:cNvSpPr>
          <p:nvPr>
            <p:ph type="ftr" sz="quarter" idx="4294967295"/>
          </p:nvPr>
        </p:nvSpPr>
        <p:spPr>
          <a:xfrm>
            <a:off x="247650" y="6597650"/>
            <a:ext cx="8915400" cy="26035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800" b="0" i="0" u="none" strike="noStrike" kern="1200" cap="none" spc="0" normalizeH="0" baseline="0" noProof="0" dirty="0">
                <a:ln>
                  <a:noFill/>
                </a:ln>
                <a:solidFill>
                  <a:srgbClr val="153059"/>
                </a:solidFill>
                <a:effectLst/>
                <a:uLnTx/>
                <a:uFillTx/>
                <a:latin typeface="Arial" pitchFamily="34" charset="0"/>
                <a:ea typeface="+mn-ea"/>
                <a:cs typeface="+mn-cs"/>
              </a:rPr>
              <a:t>FONDO PERSEO SIRIO Iscritto al n. 164 dell’Albo COVIP Sede legale: via degli Scialoja, 3 - 00196 Roma</a:t>
            </a:r>
          </a:p>
        </p:txBody>
      </p:sp>
      <p:sp>
        <p:nvSpPr>
          <p:cNvPr id="3" name="Segnaposto numero diapositiva 2"/>
          <p:cNvSpPr>
            <a:spLocks noGrp="1"/>
          </p:cNvSpPr>
          <p:nvPr>
            <p:ph type="sldNum" sz="quarter" idx="4294967295"/>
          </p:nvPr>
        </p:nvSpPr>
        <p:spPr>
          <a:xfrm>
            <a:off x="9283700" y="6596063"/>
            <a:ext cx="404813" cy="261937"/>
          </a:xfrm>
          <a:prstGeom prst="rect">
            <a:avLst/>
          </a:prstGeom>
        </p:spPr>
        <p:txBody>
          <a:bodyPr/>
          <a:lstStyle/>
          <a:p>
            <a:pPr marL="0" marR="0" lvl="0" indent="0" algn="r" defTabSz="914400" rtl="0" eaLnBrk="1" fontAlgn="base" latinLnBrk="0" hangingPunct="1">
              <a:lnSpc>
                <a:spcPct val="90000"/>
              </a:lnSpc>
              <a:spcBef>
                <a:spcPct val="0"/>
              </a:spcBef>
              <a:spcAft>
                <a:spcPct val="0"/>
              </a:spcAft>
              <a:buClrTx/>
              <a:buSzTx/>
              <a:buFontTx/>
              <a:buNone/>
              <a:tabLst/>
              <a:defRPr/>
            </a:pPr>
            <a:fld id="{95904E82-99A9-4D3B-A23D-537F45650900}" type="slidenum">
              <a:rPr kumimoji="0" lang="it-IT" sz="800" b="1" i="0" u="none" strike="noStrike" kern="1200" cap="none" spc="0" normalizeH="0" baseline="0" noProof="0" smtClean="0">
                <a:ln>
                  <a:noFill/>
                </a:ln>
                <a:solidFill>
                  <a:srgbClr val="153059"/>
                </a:solidFill>
                <a:effectLst/>
                <a:uLnTx/>
                <a:uFillTx/>
                <a:latin typeface="Arial" pitchFamily="34" charset="0"/>
                <a:ea typeface="+mn-ea"/>
                <a:cs typeface="+mn-cs"/>
              </a:rPr>
              <a:pPr marL="0" marR="0" lvl="0" indent="0" algn="r" defTabSz="914400" rtl="0" eaLnBrk="1" fontAlgn="base" latinLnBrk="0" hangingPunct="1">
                <a:lnSpc>
                  <a:spcPct val="90000"/>
                </a:lnSpc>
                <a:spcBef>
                  <a:spcPct val="0"/>
                </a:spcBef>
                <a:spcAft>
                  <a:spcPct val="0"/>
                </a:spcAft>
                <a:buClrTx/>
                <a:buSzTx/>
                <a:buFontTx/>
                <a:buNone/>
                <a:tabLst/>
                <a:defRPr/>
              </a:pPr>
              <a:t>41</a:t>
            </a:fld>
            <a:endParaRPr kumimoji="0" lang="it-IT" sz="800" b="1" i="0" u="none" strike="noStrike" kern="1200" cap="none" spc="0" normalizeH="0" baseline="0" noProof="0">
              <a:ln>
                <a:noFill/>
              </a:ln>
              <a:solidFill>
                <a:srgbClr val="153059"/>
              </a:solidFill>
              <a:effectLst/>
              <a:uLnTx/>
              <a:uFillTx/>
              <a:latin typeface="Arial" pitchFamily="34" charset="0"/>
              <a:ea typeface="+mn-ea"/>
              <a:cs typeface="+mn-cs"/>
            </a:endParaRPr>
          </a:p>
        </p:txBody>
      </p:sp>
    </p:spTree>
    <p:extLst>
      <p:ext uri="{BB962C8B-B14F-4D97-AF65-F5344CB8AC3E}">
        <p14:creationId xmlns:p14="http://schemas.microsoft.com/office/powerpoint/2010/main" val="3124126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4">
                                            <p:txEl>
                                              <p:pRg st="0" end="0"/>
                                            </p:txEl>
                                          </p:spTgt>
                                        </p:tgtEl>
                                        <p:attrNameLst>
                                          <p:attrName>style.visibility</p:attrName>
                                        </p:attrNameLst>
                                      </p:cBhvr>
                                      <p:to>
                                        <p:strVal val="visible"/>
                                      </p:to>
                                    </p:set>
                                    <p:animEffect transition="in" filter="fade">
                                      <p:cBhvr>
                                        <p:cTn id="7" dur="500"/>
                                        <p:tgtEl>
                                          <p:spTgt spid="2867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8674">
                                            <p:txEl>
                                              <p:pRg st="1" end="1"/>
                                            </p:txEl>
                                          </p:spTgt>
                                        </p:tgtEl>
                                        <p:attrNameLst>
                                          <p:attrName>style.visibility</p:attrName>
                                        </p:attrNameLst>
                                      </p:cBhvr>
                                      <p:to>
                                        <p:strVal val="visible"/>
                                      </p:to>
                                    </p:set>
                                    <p:animEffect transition="in" filter="fade">
                                      <p:cBhvr>
                                        <p:cTn id="10" dur="500"/>
                                        <p:tgtEl>
                                          <p:spTgt spid="2867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8674">
                                            <p:txEl>
                                              <p:pRg st="2" end="2"/>
                                            </p:txEl>
                                          </p:spTgt>
                                        </p:tgtEl>
                                        <p:attrNameLst>
                                          <p:attrName>style.visibility</p:attrName>
                                        </p:attrNameLst>
                                      </p:cBhvr>
                                      <p:to>
                                        <p:strVal val="visible"/>
                                      </p:to>
                                    </p:set>
                                    <p:animEffect transition="in" filter="fade">
                                      <p:cBhvr>
                                        <p:cTn id="15" dur="500"/>
                                        <p:tgtEl>
                                          <p:spTgt spid="28674">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28674">
                                            <p:txEl>
                                              <p:pRg st="3" end="3"/>
                                            </p:txEl>
                                          </p:spTgt>
                                        </p:tgtEl>
                                        <p:attrNameLst>
                                          <p:attrName>style.visibility</p:attrName>
                                        </p:attrNameLst>
                                      </p:cBhvr>
                                      <p:to>
                                        <p:strVal val="visible"/>
                                      </p:to>
                                    </p:set>
                                    <p:anim calcmode="lin" valueType="num">
                                      <p:cBhvr additive="base">
                                        <p:cTn id="20" dur="500" fill="hold"/>
                                        <p:tgtEl>
                                          <p:spTgt spid="28674">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867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28674">
                                            <p:txEl>
                                              <p:pRg st="4" end="4"/>
                                            </p:txEl>
                                          </p:spTgt>
                                        </p:tgtEl>
                                        <p:attrNameLst>
                                          <p:attrName>style.visibility</p:attrName>
                                        </p:attrNameLst>
                                      </p:cBhvr>
                                      <p:to>
                                        <p:strVal val="visible"/>
                                      </p:to>
                                    </p:set>
                                    <p:anim calcmode="lin" valueType="num">
                                      <p:cBhvr additive="base">
                                        <p:cTn id="26" dur="500" fill="hold"/>
                                        <p:tgtEl>
                                          <p:spTgt spid="28674">
                                            <p:txEl>
                                              <p:pRg st="4" end="4"/>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867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txBox="1">
            <a:spLocks noChangeArrowheads="1"/>
          </p:cNvSpPr>
          <p:nvPr/>
        </p:nvSpPr>
        <p:spPr bwMode="auto">
          <a:xfrm>
            <a:off x="660400" y="4800600"/>
            <a:ext cx="858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100000"/>
              </a:spcBef>
              <a:spcAft>
                <a:spcPct val="0"/>
              </a:spcAft>
              <a:buClr>
                <a:srgbClr val="7EAC58"/>
              </a:buClr>
              <a:buSzTx/>
              <a:buFontTx/>
              <a:buNone/>
              <a:tabLst/>
              <a:defRPr/>
            </a:pPr>
            <a:endParaRPr kumimoji="0" lang="it-IT" b="0" i="0" u="none" strike="noStrike" kern="0" cap="none" spc="0" normalizeH="0" baseline="0" noProof="0" dirty="0">
              <a:ln>
                <a:noFill/>
              </a:ln>
              <a:solidFill>
                <a:srgbClr val="FFFFFF"/>
              </a:solidFill>
              <a:effectLst/>
              <a:uLnTx/>
              <a:uFillTx/>
              <a:latin typeface="+mn-lt"/>
              <a:ea typeface="ＭＳ Ｐゴシック" charset="0"/>
              <a:cs typeface="ＭＳ Ｐゴシック" charset="0"/>
            </a:endParaRPr>
          </a:p>
        </p:txBody>
      </p:sp>
      <p:sp>
        <p:nvSpPr>
          <p:cNvPr id="2" name="Title 1"/>
          <p:cNvSpPr>
            <a:spLocks noGrp="1"/>
          </p:cNvSpPr>
          <p:nvPr>
            <p:ph type="ctrTitle"/>
          </p:nvPr>
        </p:nvSpPr>
        <p:spPr>
          <a:xfrm>
            <a:off x="684508" y="2492896"/>
            <a:ext cx="8585200" cy="1152525"/>
          </a:xfrm>
        </p:spPr>
        <p:txBody>
          <a:bodyPr/>
          <a:lstStyle/>
          <a:p>
            <a:pPr algn="ctr"/>
            <a:r>
              <a:rPr lang="fr-FR" sz="8000"/>
              <a:t>COME</a:t>
            </a:r>
            <a:br>
              <a:rPr lang="fr-FR" sz="8000"/>
            </a:br>
            <a:r>
              <a:rPr lang="fr-FR" sz="8000"/>
              <a:t>ISCRIVERSI</a:t>
            </a:r>
            <a:endParaRPr lang="en-US" sz="8000" dirty="0"/>
          </a:p>
        </p:txBody>
      </p:sp>
    </p:spTree>
    <p:extLst>
      <p:ext uri="{BB962C8B-B14F-4D97-AF65-F5344CB8AC3E}">
        <p14:creationId xmlns:p14="http://schemas.microsoft.com/office/powerpoint/2010/main" val="1552060583"/>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1678762-E64F-4319-89A3-75B62EE96F0D}"/>
              </a:ext>
            </a:extLst>
          </p:cNvPr>
          <p:cNvSpPr>
            <a:spLocks noGrp="1"/>
          </p:cNvSpPr>
          <p:nvPr>
            <p:ph type="title"/>
          </p:nvPr>
        </p:nvSpPr>
        <p:spPr>
          <a:xfrm>
            <a:off x="233054" y="332656"/>
            <a:ext cx="9353550" cy="865188"/>
          </a:xfrm>
        </p:spPr>
        <p:txBody>
          <a:bodyPr/>
          <a:lstStyle/>
          <a:p>
            <a:r>
              <a:rPr lang="it-IT" sz="3600" dirty="0"/>
              <a:t>PER PRIMA COSA LEGGIAMO</a:t>
            </a:r>
          </a:p>
        </p:txBody>
      </p:sp>
      <p:sp>
        <p:nvSpPr>
          <p:cNvPr id="3" name="Segnaposto piè di pagina 2">
            <a:extLst>
              <a:ext uri="{FF2B5EF4-FFF2-40B4-BE49-F238E27FC236}">
                <a16:creationId xmlns:a16="http://schemas.microsoft.com/office/drawing/2014/main" id="{C4CD7507-5611-4092-8CC9-37F29D0DE5A9}"/>
              </a:ext>
            </a:extLst>
          </p:cNvPr>
          <p:cNvSpPr>
            <a:spLocks noGrp="1"/>
          </p:cNvSpPr>
          <p:nvPr>
            <p:ph type="ftr" sz="quarter" idx="10"/>
          </p:nvPr>
        </p:nvSpPr>
        <p:spPr/>
        <p:txBody>
          <a:bodyPr/>
          <a:lstStyle/>
          <a:p>
            <a:pPr>
              <a:defRPr/>
            </a:pPr>
            <a:r>
              <a:rPr lang="it-IT"/>
              <a:t>FONDO PERSEO SIRIO Iscritto al n. 164 dell’Albo COVIP Sede legale: via degli Scialoja, 3 - 00196 Roma</a:t>
            </a:r>
            <a:endParaRPr lang="it-IT" dirty="0"/>
          </a:p>
        </p:txBody>
      </p:sp>
      <p:sp>
        <p:nvSpPr>
          <p:cNvPr id="4" name="Segnaposto numero diapositiva 3">
            <a:extLst>
              <a:ext uri="{FF2B5EF4-FFF2-40B4-BE49-F238E27FC236}">
                <a16:creationId xmlns:a16="http://schemas.microsoft.com/office/drawing/2014/main" id="{4029636B-74A0-48B6-AC69-7E2A595ED312}"/>
              </a:ext>
            </a:extLst>
          </p:cNvPr>
          <p:cNvSpPr>
            <a:spLocks noGrp="1"/>
          </p:cNvSpPr>
          <p:nvPr>
            <p:ph type="sldNum" sz="quarter" idx="11"/>
          </p:nvPr>
        </p:nvSpPr>
        <p:spPr/>
        <p:txBody>
          <a:bodyPr/>
          <a:lstStyle/>
          <a:p>
            <a:pPr>
              <a:defRPr/>
            </a:pPr>
            <a:fld id="{DC01F808-7248-439E-8340-8CCB9FA84F0C}" type="slidenum">
              <a:rPr lang="it-IT" smtClean="0"/>
              <a:pPr>
                <a:defRPr/>
              </a:pPr>
              <a:t>43</a:t>
            </a:fld>
            <a:endParaRPr lang="it-IT"/>
          </a:p>
        </p:txBody>
      </p:sp>
      <p:sp>
        <p:nvSpPr>
          <p:cNvPr id="5" name="CasellaDiTesto 4">
            <a:extLst>
              <a:ext uri="{FF2B5EF4-FFF2-40B4-BE49-F238E27FC236}">
                <a16:creationId xmlns:a16="http://schemas.microsoft.com/office/drawing/2014/main" id="{2691E55F-8A1B-421C-ABDC-111CB8BAD0A3}"/>
              </a:ext>
            </a:extLst>
          </p:cNvPr>
          <p:cNvSpPr txBox="1"/>
          <p:nvPr/>
        </p:nvSpPr>
        <p:spPr>
          <a:xfrm>
            <a:off x="485375" y="1916832"/>
            <a:ext cx="9073008" cy="4524315"/>
          </a:xfrm>
          <a:prstGeom prst="rect">
            <a:avLst/>
          </a:prstGeom>
          <a:noFill/>
        </p:spPr>
        <p:txBody>
          <a:bodyPr wrap="square" rtlCol="0">
            <a:spAutoFit/>
          </a:bodyPr>
          <a:lstStyle/>
          <a:p>
            <a:r>
              <a:rPr lang="it-IT" sz="3600" dirty="0"/>
              <a:t>-   </a:t>
            </a:r>
            <a:r>
              <a:rPr lang="it-IT" sz="3600" dirty="0">
                <a:hlinkClick r:id="rId2">
                  <a:extLst>
                    <a:ext uri="{A12FA001-AC4F-418D-AE19-62706E023703}">
                      <ahyp:hlinkClr xmlns:ahyp="http://schemas.microsoft.com/office/drawing/2018/hyperlinkcolor" val="tx"/>
                    </a:ext>
                  </a:extLst>
                </a:hlinkClick>
              </a:rPr>
              <a:t>WWW.FONDOPERSEOSIRIO.IT</a:t>
            </a:r>
            <a:r>
              <a:rPr lang="it-IT" sz="3600" dirty="0"/>
              <a:t> ;</a:t>
            </a:r>
          </a:p>
          <a:p>
            <a:pPr marL="571500" indent="-571500">
              <a:buFontTx/>
              <a:buChar char="-"/>
            </a:pPr>
            <a:r>
              <a:rPr lang="it-IT" sz="3600" dirty="0"/>
              <a:t>POSSIBILITA’ DI UNA CONSULENZA TELEFONICA;</a:t>
            </a:r>
          </a:p>
          <a:p>
            <a:pPr marL="571500" indent="-571500">
              <a:buFontTx/>
              <a:buChar char="-"/>
            </a:pPr>
            <a:r>
              <a:rPr lang="it-IT" sz="3600" dirty="0"/>
              <a:t>SCARICATE L’APPLICAZIONE DISPONIBILE PER SMARTPHONE ANDROID E APPLE;</a:t>
            </a:r>
          </a:p>
          <a:p>
            <a:pPr marL="571500" indent="-571500">
              <a:buFontTx/>
              <a:buChar char="-"/>
            </a:pPr>
            <a:r>
              <a:rPr lang="it-IT" sz="3600" dirty="0"/>
              <a:t>ITALUIL.</a:t>
            </a:r>
          </a:p>
          <a:p>
            <a:pPr marL="571500" indent="-571500">
              <a:buFontTx/>
              <a:buChar char="-"/>
            </a:pPr>
            <a:endParaRPr lang="it-IT" sz="3600" dirty="0"/>
          </a:p>
        </p:txBody>
      </p:sp>
    </p:spTree>
    <p:extLst>
      <p:ext uri="{BB962C8B-B14F-4D97-AF65-F5344CB8AC3E}">
        <p14:creationId xmlns:p14="http://schemas.microsoft.com/office/powerpoint/2010/main" val="3345718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1678762-E64F-4319-89A3-75B62EE96F0D}"/>
              </a:ext>
            </a:extLst>
          </p:cNvPr>
          <p:cNvSpPr>
            <a:spLocks noGrp="1"/>
          </p:cNvSpPr>
          <p:nvPr>
            <p:ph type="title"/>
          </p:nvPr>
        </p:nvSpPr>
        <p:spPr>
          <a:xfrm>
            <a:off x="155298" y="116632"/>
            <a:ext cx="9353550" cy="865188"/>
          </a:xfrm>
        </p:spPr>
        <p:txBody>
          <a:bodyPr/>
          <a:lstStyle/>
          <a:p>
            <a:r>
              <a:rPr lang="it-IT" sz="3600" dirty="0"/>
              <a:t>COME ISCRIVERSI?</a:t>
            </a:r>
          </a:p>
        </p:txBody>
      </p:sp>
      <p:sp>
        <p:nvSpPr>
          <p:cNvPr id="3" name="Segnaposto piè di pagina 2">
            <a:extLst>
              <a:ext uri="{FF2B5EF4-FFF2-40B4-BE49-F238E27FC236}">
                <a16:creationId xmlns:a16="http://schemas.microsoft.com/office/drawing/2014/main" id="{C4CD7507-5611-4092-8CC9-37F29D0DE5A9}"/>
              </a:ext>
            </a:extLst>
          </p:cNvPr>
          <p:cNvSpPr>
            <a:spLocks noGrp="1"/>
          </p:cNvSpPr>
          <p:nvPr>
            <p:ph type="ftr" sz="quarter" idx="10"/>
          </p:nvPr>
        </p:nvSpPr>
        <p:spPr/>
        <p:txBody>
          <a:bodyPr/>
          <a:lstStyle/>
          <a:p>
            <a:pPr>
              <a:defRPr/>
            </a:pPr>
            <a:r>
              <a:rPr lang="it-IT"/>
              <a:t>FONDO PERSEO SIRIO Iscritto al n. 164 dell’Albo COVIP Sede legale: via degli Scialoja, 3 - 00196 Roma</a:t>
            </a:r>
            <a:endParaRPr lang="it-IT" dirty="0"/>
          </a:p>
        </p:txBody>
      </p:sp>
      <p:sp>
        <p:nvSpPr>
          <p:cNvPr id="4" name="Segnaposto numero diapositiva 3">
            <a:extLst>
              <a:ext uri="{FF2B5EF4-FFF2-40B4-BE49-F238E27FC236}">
                <a16:creationId xmlns:a16="http://schemas.microsoft.com/office/drawing/2014/main" id="{4029636B-74A0-48B6-AC69-7E2A595ED312}"/>
              </a:ext>
            </a:extLst>
          </p:cNvPr>
          <p:cNvSpPr>
            <a:spLocks noGrp="1"/>
          </p:cNvSpPr>
          <p:nvPr>
            <p:ph type="sldNum" sz="quarter" idx="11"/>
          </p:nvPr>
        </p:nvSpPr>
        <p:spPr/>
        <p:txBody>
          <a:bodyPr/>
          <a:lstStyle/>
          <a:p>
            <a:pPr>
              <a:defRPr/>
            </a:pPr>
            <a:fld id="{DC01F808-7248-439E-8340-8CCB9FA84F0C}" type="slidenum">
              <a:rPr lang="it-IT" smtClean="0"/>
              <a:pPr>
                <a:defRPr/>
              </a:pPr>
              <a:t>44</a:t>
            </a:fld>
            <a:endParaRPr lang="it-IT"/>
          </a:p>
        </p:txBody>
      </p:sp>
      <p:sp>
        <p:nvSpPr>
          <p:cNvPr id="5" name="CasellaDiTesto 4">
            <a:extLst>
              <a:ext uri="{FF2B5EF4-FFF2-40B4-BE49-F238E27FC236}">
                <a16:creationId xmlns:a16="http://schemas.microsoft.com/office/drawing/2014/main" id="{2691E55F-8A1B-421C-ABDC-111CB8BAD0A3}"/>
              </a:ext>
            </a:extLst>
          </p:cNvPr>
          <p:cNvSpPr txBox="1"/>
          <p:nvPr/>
        </p:nvSpPr>
        <p:spPr>
          <a:xfrm>
            <a:off x="416496" y="1376942"/>
            <a:ext cx="9073008" cy="4708981"/>
          </a:xfrm>
          <a:prstGeom prst="rect">
            <a:avLst/>
          </a:prstGeom>
          <a:noFill/>
        </p:spPr>
        <p:txBody>
          <a:bodyPr wrap="square" rtlCol="0">
            <a:spAutoFit/>
          </a:bodyPr>
          <a:lstStyle/>
          <a:p>
            <a:pPr algn="ctr"/>
            <a:r>
              <a:rPr lang="it-IT" sz="4400" dirty="0"/>
              <a:t>PER TUTTI I DIPENDENTI GESTITI DAL PORTALE NOIPA, L’ADESIONE PUO’ AVVENIRE SOLAMENTE TRAMITE LA PROCEDURA GUIDATA ALL’INTERNO DELLO STESSO.</a:t>
            </a:r>
          </a:p>
          <a:p>
            <a:pPr marL="571500" indent="-571500">
              <a:buFontTx/>
              <a:buChar char="-"/>
            </a:pPr>
            <a:endParaRPr lang="it-IT" sz="3600" dirty="0"/>
          </a:p>
        </p:txBody>
      </p:sp>
    </p:spTree>
    <p:extLst>
      <p:ext uri="{BB962C8B-B14F-4D97-AF65-F5344CB8AC3E}">
        <p14:creationId xmlns:p14="http://schemas.microsoft.com/office/powerpoint/2010/main" val="2262811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1678762-E64F-4319-89A3-75B62EE96F0D}"/>
              </a:ext>
            </a:extLst>
          </p:cNvPr>
          <p:cNvSpPr>
            <a:spLocks noGrp="1"/>
          </p:cNvSpPr>
          <p:nvPr>
            <p:ph type="title"/>
          </p:nvPr>
        </p:nvSpPr>
        <p:spPr>
          <a:xfrm>
            <a:off x="155298" y="116632"/>
            <a:ext cx="9353550" cy="865188"/>
          </a:xfrm>
        </p:spPr>
        <p:txBody>
          <a:bodyPr/>
          <a:lstStyle/>
          <a:p>
            <a:r>
              <a:rPr lang="it-IT" sz="3600" dirty="0"/>
              <a:t>COME ISCRIVERSI?</a:t>
            </a:r>
          </a:p>
        </p:txBody>
      </p:sp>
      <p:sp>
        <p:nvSpPr>
          <p:cNvPr id="3" name="Segnaposto piè di pagina 2">
            <a:extLst>
              <a:ext uri="{FF2B5EF4-FFF2-40B4-BE49-F238E27FC236}">
                <a16:creationId xmlns:a16="http://schemas.microsoft.com/office/drawing/2014/main" id="{C4CD7507-5611-4092-8CC9-37F29D0DE5A9}"/>
              </a:ext>
            </a:extLst>
          </p:cNvPr>
          <p:cNvSpPr>
            <a:spLocks noGrp="1"/>
          </p:cNvSpPr>
          <p:nvPr>
            <p:ph type="ftr" sz="quarter" idx="10"/>
          </p:nvPr>
        </p:nvSpPr>
        <p:spPr/>
        <p:txBody>
          <a:bodyPr/>
          <a:lstStyle/>
          <a:p>
            <a:pPr>
              <a:defRPr/>
            </a:pPr>
            <a:r>
              <a:rPr lang="it-IT"/>
              <a:t>FONDO PERSEO SIRIO Iscritto al n. 164 dell’Albo COVIP Sede legale: via degli Scialoja, 3 - 00196 Roma</a:t>
            </a:r>
            <a:endParaRPr lang="it-IT" dirty="0"/>
          </a:p>
        </p:txBody>
      </p:sp>
      <p:sp>
        <p:nvSpPr>
          <p:cNvPr id="4" name="Segnaposto numero diapositiva 3">
            <a:extLst>
              <a:ext uri="{FF2B5EF4-FFF2-40B4-BE49-F238E27FC236}">
                <a16:creationId xmlns:a16="http://schemas.microsoft.com/office/drawing/2014/main" id="{4029636B-74A0-48B6-AC69-7E2A595ED312}"/>
              </a:ext>
            </a:extLst>
          </p:cNvPr>
          <p:cNvSpPr>
            <a:spLocks noGrp="1"/>
          </p:cNvSpPr>
          <p:nvPr>
            <p:ph type="sldNum" sz="quarter" idx="11"/>
          </p:nvPr>
        </p:nvSpPr>
        <p:spPr/>
        <p:txBody>
          <a:bodyPr/>
          <a:lstStyle/>
          <a:p>
            <a:pPr>
              <a:defRPr/>
            </a:pPr>
            <a:fld id="{DC01F808-7248-439E-8340-8CCB9FA84F0C}" type="slidenum">
              <a:rPr lang="it-IT" smtClean="0"/>
              <a:pPr>
                <a:defRPr/>
              </a:pPr>
              <a:t>45</a:t>
            </a:fld>
            <a:endParaRPr lang="it-IT"/>
          </a:p>
        </p:txBody>
      </p:sp>
      <p:sp>
        <p:nvSpPr>
          <p:cNvPr id="5" name="CasellaDiTesto 4">
            <a:extLst>
              <a:ext uri="{FF2B5EF4-FFF2-40B4-BE49-F238E27FC236}">
                <a16:creationId xmlns:a16="http://schemas.microsoft.com/office/drawing/2014/main" id="{2691E55F-8A1B-421C-ABDC-111CB8BAD0A3}"/>
              </a:ext>
            </a:extLst>
          </p:cNvPr>
          <p:cNvSpPr txBox="1"/>
          <p:nvPr/>
        </p:nvSpPr>
        <p:spPr>
          <a:xfrm>
            <a:off x="416496" y="1094720"/>
            <a:ext cx="9073008" cy="5632311"/>
          </a:xfrm>
          <a:prstGeom prst="rect">
            <a:avLst/>
          </a:prstGeom>
          <a:noFill/>
        </p:spPr>
        <p:txBody>
          <a:bodyPr wrap="square" rtlCol="0">
            <a:spAutoFit/>
          </a:bodyPr>
          <a:lstStyle/>
          <a:p>
            <a:r>
              <a:rPr lang="it-IT" sz="3600" dirty="0"/>
              <a:t>-   PRENDERE IL MODULO SUL SITO;</a:t>
            </a:r>
          </a:p>
          <a:p>
            <a:pPr marL="571500" indent="-571500">
              <a:buFontTx/>
              <a:buChar char="-"/>
            </a:pPr>
            <a:r>
              <a:rPr lang="it-IT" sz="3600" dirty="0"/>
              <a:t>COMPILARLO E STAMPARLO IN ALMENO 2 COPIE;</a:t>
            </a:r>
          </a:p>
          <a:p>
            <a:pPr marL="571500" indent="-571500">
              <a:buFontTx/>
              <a:buChar char="-"/>
            </a:pPr>
            <a:r>
              <a:rPr lang="it-IT" sz="3600" dirty="0"/>
              <a:t>CONSEGNARLO ALLA PROPRIA AMMINISTRAZIONE;</a:t>
            </a:r>
          </a:p>
          <a:p>
            <a:pPr marL="571500" indent="-571500">
              <a:buFontTx/>
              <a:buChar char="-"/>
            </a:pPr>
            <a:r>
              <a:rPr lang="it-IT" sz="3600" dirty="0"/>
              <a:t>LA CONTRIBUZIONE VERRA’ ATTIVATA DALL’AMMINISTRAZIONE DAL MESE SUCCESSIVO E COMUNQUE ENTRO IL 3°MESE.</a:t>
            </a:r>
          </a:p>
          <a:p>
            <a:pPr marL="571500" indent="-571500">
              <a:buFontTx/>
              <a:buChar char="-"/>
            </a:pPr>
            <a:endParaRPr lang="it-IT" sz="3600" dirty="0"/>
          </a:p>
        </p:txBody>
      </p:sp>
    </p:spTree>
    <p:extLst>
      <p:ext uri="{BB962C8B-B14F-4D97-AF65-F5344CB8AC3E}">
        <p14:creationId xmlns:p14="http://schemas.microsoft.com/office/powerpoint/2010/main" val="3367836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subTitle" idx="1"/>
          </p:nvPr>
        </p:nvSpPr>
        <p:spPr>
          <a:xfrm>
            <a:off x="660400" y="1988840"/>
            <a:ext cx="8585200" cy="990600"/>
          </a:xfrm>
        </p:spPr>
        <p:txBody>
          <a:bodyPr/>
          <a:lstStyle/>
          <a:p>
            <a:r>
              <a:rPr lang="fr-FR" sz="2800" b="1" dirty="0"/>
              <a:t>PER SAPERNE DI PIÙ</a:t>
            </a:r>
            <a:br>
              <a:rPr lang="fr-FR" sz="2800" b="1" dirty="0"/>
            </a:br>
            <a:br>
              <a:rPr lang="fr-FR" sz="2800" b="1" dirty="0"/>
            </a:br>
            <a:r>
              <a:rPr lang="fr-FR" sz="1600" b="1" dirty="0" err="1"/>
              <a:t>Contatta</a:t>
            </a:r>
            <a:r>
              <a:rPr lang="fr-FR" sz="1600" b="1" dirty="0"/>
              <a:t> </a:t>
            </a:r>
            <a:r>
              <a:rPr lang="fr-FR" sz="1600" b="1" dirty="0" err="1"/>
              <a:t>direttamente</a:t>
            </a:r>
            <a:r>
              <a:rPr lang="fr-FR" sz="1600" b="1" dirty="0"/>
              <a:t> Fondo Perseo Sirio</a:t>
            </a:r>
            <a:br>
              <a:rPr lang="fr-FR" sz="1600" b="1" dirty="0"/>
            </a:br>
            <a:r>
              <a:rPr lang="fr-FR" sz="1600" dirty="0"/>
              <a:t>+39 06 85304484</a:t>
            </a:r>
            <a:br>
              <a:rPr lang="fr-FR" sz="1600" dirty="0"/>
            </a:br>
            <a:r>
              <a:rPr lang="it-IT" sz="1600" dirty="0"/>
              <a:t>www.fondoperseosirio.it</a:t>
            </a:r>
            <a:br>
              <a:rPr lang="it-IT" sz="1600" dirty="0"/>
            </a:br>
            <a:r>
              <a:rPr lang="it-IT" sz="1600" dirty="0"/>
              <a:t>info@perseosirio.it</a:t>
            </a:r>
            <a:endParaRPr lang="it-IT" sz="1600" i="0" dirty="0"/>
          </a:p>
        </p:txBody>
      </p:sp>
      <p:sp>
        <p:nvSpPr>
          <p:cNvPr id="3" name="Rectangle 2"/>
          <p:cNvSpPr/>
          <p:nvPr/>
        </p:nvSpPr>
        <p:spPr>
          <a:xfrm>
            <a:off x="5457056" y="1988840"/>
            <a:ext cx="4032448" cy="861774"/>
          </a:xfrm>
          <a:prstGeom prst="rect">
            <a:avLst/>
          </a:prstGeom>
          <a:noFill/>
          <a:ln>
            <a:noFill/>
          </a:ln>
        </p:spPr>
        <p:txBody>
          <a:bodyPr vert="horz" wrap="square" lIns="0" tIns="0" rIns="0" bIns="0" numCol="1" anchor="t" anchorCtr="0" compatLnSpc="1">
            <a:prstTxWarp prst="textNoShape">
              <a:avLst/>
            </a:prstTxWarp>
          </a:bodyPr>
          <a:lstStyle/>
          <a:p>
            <a:pPr eaLnBrk="0" hangingPunct="0">
              <a:spcBef>
                <a:spcPct val="100000"/>
              </a:spcBef>
              <a:buClr>
                <a:srgbClr val="7EAC58"/>
              </a:buClr>
            </a:pPr>
            <a:br>
              <a:rPr lang="fr-FR" sz="2800" kern="0" dirty="0">
                <a:solidFill>
                  <a:srgbClr val="FFFFFF"/>
                </a:solidFill>
                <a:latin typeface="Arial"/>
                <a:ea typeface="ＭＳ Ｐゴシック" charset="0"/>
                <a:cs typeface="ＭＳ Ｐゴシック" charset="0"/>
              </a:rPr>
            </a:br>
            <a:br>
              <a:rPr lang="fr-FR" sz="2800" kern="0" dirty="0">
                <a:solidFill>
                  <a:srgbClr val="FFFFFF"/>
                </a:solidFill>
                <a:latin typeface="Arial"/>
                <a:ea typeface="ＭＳ Ｐゴシック" charset="0"/>
                <a:cs typeface="ＭＳ Ｐゴシック" charset="0"/>
              </a:rPr>
            </a:br>
            <a:r>
              <a:rPr lang="fr-FR" sz="1600" dirty="0" err="1">
                <a:solidFill>
                  <a:srgbClr val="FFFFFF"/>
                </a:solidFill>
                <a:ea typeface="ＭＳ Ｐゴシック" charset="0"/>
                <a:cs typeface="ＭＳ Ｐゴシック" charset="0"/>
              </a:rPr>
              <a:t>Oppure</a:t>
            </a:r>
            <a:r>
              <a:rPr lang="fr-FR" sz="1600" dirty="0">
                <a:solidFill>
                  <a:srgbClr val="FFFFFF"/>
                </a:solidFill>
                <a:ea typeface="ＭＳ Ｐゴシック" charset="0"/>
                <a:cs typeface="ＭＳ Ｐゴシック" charset="0"/>
              </a:rPr>
              <a:t> </a:t>
            </a:r>
            <a:r>
              <a:rPr lang="fr-FR" sz="1600" dirty="0" err="1">
                <a:solidFill>
                  <a:srgbClr val="FFFFFF"/>
                </a:solidFill>
                <a:ea typeface="ＭＳ Ｐゴシック" charset="0"/>
                <a:cs typeface="ＭＳ Ｐゴシック" charset="0"/>
              </a:rPr>
              <a:t>rivolgiti</a:t>
            </a:r>
            <a:r>
              <a:rPr lang="fr-FR" sz="1600" dirty="0">
                <a:solidFill>
                  <a:srgbClr val="FFFFFF"/>
                </a:solidFill>
                <a:ea typeface="ＭＳ Ｐゴシック" charset="0"/>
                <a:cs typeface="ＭＳ Ｐゴシック" charset="0"/>
              </a:rPr>
              <a:t>:</a:t>
            </a:r>
            <a:br>
              <a:rPr lang="fr-FR" sz="1600" kern="0" dirty="0">
                <a:solidFill>
                  <a:srgbClr val="FFFFFF"/>
                </a:solidFill>
                <a:latin typeface="Arial"/>
                <a:ea typeface="ＭＳ Ｐゴシック" charset="0"/>
                <a:cs typeface="ＭＳ Ｐゴシック" charset="0"/>
              </a:rPr>
            </a:br>
            <a:r>
              <a:rPr lang="fr-FR" sz="1600" b="0" dirty="0">
                <a:solidFill>
                  <a:srgbClr val="FFFFFF"/>
                </a:solidFill>
                <a:latin typeface="+mn-lt"/>
                <a:ea typeface="ＭＳ Ｐゴシック" charset="0"/>
                <a:cs typeface="ＭＳ Ｐゴシック" charset="0"/>
              </a:rPr>
              <a:t>- al </a:t>
            </a:r>
            <a:r>
              <a:rPr lang="fr-FR" sz="1600" b="0" dirty="0" err="1">
                <a:solidFill>
                  <a:srgbClr val="FFFFFF"/>
                </a:solidFill>
                <a:latin typeface="+mn-lt"/>
                <a:ea typeface="ＭＳ Ｐゴシック" charset="0"/>
                <a:cs typeface="ＭＳ Ｐゴシック" charset="0"/>
              </a:rPr>
              <a:t>patronato</a:t>
            </a:r>
            <a:r>
              <a:rPr lang="fr-FR" sz="1600" b="0" dirty="0">
                <a:solidFill>
                  <a:srgbClr val="FFFFFF"/>
                </a:solidFill>
                <a:latin typeface="+mn-lt"/>
                <a:ea typeface="ＭＳ Ｐゴシック" charset="0"/>
                <a:cs typeface="ＭＳ Ｐゴシック" charset="0"/>
              </a:rPr>
              <a:t>  ITALUIL </a:t>
            </a:r>
            <a:br>
              <a:rPr lang="fr-FR" sz="1600" b="0" dirty="0">
                <a:solidFill>
                  <a:srgbClr val="FFFFFF"/>
                </a:solidFill>
                <a:latin typeface="+mn-lt"/>
                <a:ea typeface="ＭＳ Ｐゴシック" charset="0"/>
                <a:cs typeface="ＭＳ Ｐゴシック" charset="0"/>
              </a:rPr>
            </a:br>
            <a:r>
              <a:rPr lang="fr-FR" sz="1600" b="0" dirty="0">
                <a:solidFill>
                  <a:srgbClr val="FFFFFF"/>
                </a:solidFill>
                <a:latin typeface="+mn-lt"/>
                <a:ea typeface="ＭＳ Ｐゴシック" charset="0"/>
                <a:cs typeface="ＭＳ Ｐゴシック" charset="0"/>
              </a:rPr>
              <a:t>- </a:t>
            </a:r>
            <a:r>
              <a:rPr lang="fr-FR" sz="1600" b="0" dirty="0" err="1">
                <a:solidFill>
                  <a:srgbClr val="FFFFFF"/>
                </a:solidFill>
                <a:latin typeface="+mn-lt"/>
                <a:ea typeface="ＭＳ Ｐゴシック" charset="0"/>
                <a:cs typeface="ＭＳ Ｐゴシック" charset="0"/>
              </a:rPr>
              <a:t>alle</a:t>
            </a:r>
            <a:r>
              <a:rPr lang="fr-FR" sz="1600" b="0" dirty="0">
                <a:solidFill>
                  <a:srgbClr val="FFFFFF"/>
                </a:solidFill>
                <a:latin typeface="+mn-lt"/>
                <a:ea typeface="ＭＳ Ｐゴシック" charset="0"/>
                <a:cs typeface="ＭＳ Ｐゴシック" charset="0"/>
              </a:rPr>
              <a:t> </a:t>
            </a:r>
            <a:r>
              <a:rPr lang="fr-FR" sz="1600" b="0" dirty="0" err="1">
                <a:solidFill>
                  <a:srgbClr val="FFFFFF"/>
                </a:solidFill>
                <a:latin typeface="+mn-lt"/>
                <a:ea typeface="ＭＳ Ｐゴシック" charset="0"/>
                <a:cs typeface="ＭＳ Ｐゴシック" charset="0"/>
              </a:rPr>
              <a:t>organizzazioni</a:t>
            </a:r>
            <a:r>
              <a:rPr lang="fr-FR" sz="1600" b="0" dirty="0">
                <a:solidFill>
                  <a:srgbClr val="FFFFFF"/>
                </a:solidFill>
                <a:latin typeface="+mn-lt"/>
                <a:ea typeface="ＭＳ Ｐゴシック" charset="0"/>
                <a:cs typeface="ＭＳ Ｐゴシック" charset="0"/>
              </a:rPr>
              <a:t> </a:t>
            </a:r>
            <a:r>
              <a:rPr lang="fr-FR" sz="1600" b="0" dirty="0" err="1">
                <a:solidFill>
                  <a:srgbClr val="FFFFFF"/>
                </a:solidFill>
                <a:latin typeface="+mn-lt"/>
                <a:ea typeface="ＭＳ Ｐゴシック" charset="0"/>
                <a:cs typeface="ＭＳ Ｐゴシック" charset="0"/>
              </a:rPr>
              <a:t>sindacali</a:t>
            </a:r>
            <a:r>
              <a:rPr lang="fr-FR" sz="1600" b="0" dirty="0">
                <a:solidFill>
                  <a:srgbClr val="FFFFFF"/>
                </a:solidFill>
                <a:latin typeface="+mn-lt"/>
                <a:ea typeface="ＭＳ Ｐゴシック" charset="0"/>
                <a:cs typeface="ＭＳ Ｐゴシック" charset="0"/>
              </a:rPr>
              <a:t> </a:t>
            </a:r>
            <a:r>
              <a:rPr lang="fr-FR" sz="1600" b="0" dirty="0" err="1">
                <a:solidFill>
                  <a:srgbClr val="FFFFFF"/>
                </a:solidFill>
                <a:latin typeface="+mn-lt"/>
                <a:ea typeface="ＭＳ Ｐゴシック" charset="0"/>
                <a:cs typeface="ＭＳ Ｐゴシック" charset="0"/>
              </a:rPr>
              <a:t>del</a:t>
            </a:r>
            <a:r>
              <a:rPr lang="fr-FR" sz="1600" b="0" dirty="0">
                <a:solidFill>
                  <a:srgbClr val="FFFFFF"/>
                </a:solidFill>
                <a:latin typeface="+mn-lt"/>
                <a:ea typeface="ＭＳ Ｐゴシック" charset="0"/>
                <a:cs typeface="ＭＳ Ｐゴシック" charset="0"/>
              </a:rPr>
              <a:t> </a:t>
            </a:r>
            <a:r>
              <a:rPr lang="fr-FR" sz="1600" b="0" dirty="0" err="1">
                <a:solidFill>
                  <a:srgbClr val="FFFFFF"/>
                </a:solidFill>
                <a:latin typeface="+mn-lt"/>
                <a:ea typeface="ＭＳ Ｐゴシック" charset="0"/>
                <a:cs typeface="ＭＳ Ｐゴシック" charset="0"/>
              </a:rPr>
              <a:t>tuo</a:t>
            </a:r>
            <a:r>
              <a:rPr lang="fr-FR" sz="1600" b="0" dirty="0">
                <a:solidFill>
                  <a:srgbClr val="FFFFFF"/>
                </a:solidFill>
                <a:latin typeface="+mn-lt"/>
                <a:ea typeface="ＭＳ Ｐゴシック" charset="0"/>
                <a:cs typeface="ＭＳ Ｐゴシック" charset="0"/>
              </a:rPr>
              <a:t> Ente</a:t>
            </a:r>
            <a:endParaRPr lang="en-US" sz="1600" b="0" dirty="0">
              <a:solidFill>
                <a:srgbClr val="FFFFFF"/>
              </a:solidFill>
              <a:latin typeface="+mn-lt"/>
              <a:ea typeface="ＭＳ Ｐゴシック" charset="0"/>
              <a:cs typeface="ＭＳ Ｐゴシック" charset="0"/>
            </a:endParaRPr>
          </a:p>
        </p:txBody>
      </p:sp>
    </p:spTree>
    <p:extLst>
      <p:ext uri="{BB962C8B-B14F-4D97-AF65-F5344CB8AC3E}">
        <p14:creationId xmlns:p14="http://schemas.microsoft.com/office/powerpoint/2010/main" val="316519354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982BAD-6C21-4217-A0DB-8C84EFA2E19A}"/>
              </a:ext>
            </a:extLst>
          </p:cNvPr>
          <p:cNvSpPr>
            <a:spLocks noGrp="1"/>
          </p:cNvSpPr>
          <p:nvPr>
            <p:ph type="title"/>
          </p:nvPr>
        </p:nvSpPr>
        <p:spPr/>
        <p:txBody>
          <a:bodyPr/>
          <a:lstStyle/>
          <a:p>
            <a:r>
              <a:rPr lang="it-IT" dirty="0">
                <a:latin typeface="+mn-lt"/>
              </a:rPr>
              <a:t>MA ALLORA COS’E’ PERSEO SIRIO ?</a:t>
            </a:r>
          </a:p>
        </p:txBody>
      </p:sp>
      <p:sp>
        <p:nvSpPr>
          <p:cNvPr id="3" name="Segnaposto piè di pagina 2">
            <a:extLst>
              <a:ext uri="{FF2B5EF4-FFF2-40B4-BE49-F238E27FC236}">
                <a16:creationId xmlns:a16="http://schemas.microsoft.com/office/drawing/2014/main" id="{49D8BE25-31FC-476A-952F-6D73D1F33551}"/>
              </a:ext>
            </a:extLst>
          </p:cNvPr>
          <p:cNvSpPr>
            <a:spLocks noGrp="1"/>
          </p:cNvSpPr>
          <p:nvPr>
            <p:ph type="ftr" sz="quarter" idx="11"/>
          </p:nvPr>
        </p:nvSpPr>
        <p:spPr/>
        <p:txBody>
          <a:bodyPr/>
          <a:lstStyle/>
          <a:p>
            <a:pPr>
              <a:defRPr/>
            </a:pPr>
            <a:r>
              <a:rPr lang="it-IT"/>
              <a:t>FONDO PERSEO SIRIO Iscritto al n. 164 dell’Albo COVIP Sede legale: via degli Scialoja, 3 - 00196 Roma</a:t>
            </a:r>
          </a:p>
        </p:txBody>
      </p:sp>
      <p:sp>
        <p:nvSpPr>
          <p:cNvPr id="4" name="Segnaposto numero diapositiva 3">
            <a:extLst>
              <a:ext uri="{FF2B5EF4-FFF2-40B4-BE49-F238E27FC236}">
                <a16:creationId xmlns:a16="http://schemas.microsoft.com/office/drawing/2014/main" id="{7D554716-A8F5-49D0-80D8-6359AFB20DDE}"/>
              </a:ext>
            </a:extLst>
          </p:cNvPr>
          <p:cNvSpPr>
            <a:spLocks noGrp="1"/>
          </p:cNvSpPr>
          <p:nvPr>
            <p:ph type="sldNum" sz="quarter" idx="12"/>
          </p:nvPr>
        </p:nvSpPr>
        <p:spPr/>
        <p:txBody>
          <a:bodyPr/>
          <a:lstStyle/>
          <a:p>
            <a:pPr>
              <a:defRPr/>
            </a:pPr>
            <a:fld id="{AD25E35D-3FB9-47E1-ABE8-9C7481C4F098}" type="slidenum">
              <a:rPr lang="it-IT" smtClean="0"/>
              <a:pPr>
                <a:defRPr/>
              </a:pPr>
              <a:t>5</a:t>
            </a:fld>
            <a:endParaRPr lang="it-IT"/>
          </a:p>
        </p:txBody>
      </p:sp>
      <p:sp>
        <p:nvSpPr>
          <p:cNvPr id="5" name="Rettangolo 4">
            <a:extLst>
              <a:ext uri="{FF2B5EF4-FFF2-40B4-BE49-F238E27FC236}">
                <a16:creationId xmlns:a16="http://schemas.microsoft.com/office/drawing/2014/main" id="{9D06E0B7-1D7D-4DE3-A5CC-499D52ECB123}"/>
              </a:ext>
            </a:extLst>
          </p:cNvPr>
          <p:cNvSpPr/>
          <p:nvPr/>
        </p:nvSpPr>
        <p:spPr>
          <a:xfrm>
            <a:off x="248358" y="1268760"/>
            <a:ext cx="9169138" cy="4154984"/>
          </a:xfrm>
          <a:prstGeom prst="rect">
            <a:avLst/>
          </a:prstGeom>
        </p:spPr>
        <p:txBody>
          <a:bodyPr wrap="square">
            <a:spAutoFit/>
          </a:bodyPr>
          <a:lstStyle/>
          <a:p>
            <a:pPr algn="ctr"/>
            <a:r>
              <a:rPr lang="it-IT" sz="6600" dirty="0">
                <a:solidFill>
                  <a:srgbClr val="2D87AD"/>
                </a:solidFill>
                <a:latin typeface="+mn-lt"/>
                <a:cs typeface="Times New Roman" pitchFamily="18" charset="0"/>
              </a:rPr>
              <a:t>E’ LA VOSTRA PREVIDENZA COMPLEMENTARE CONTRATTUALE</a:t>
            </a:r>
            <a:endParaRPr lang="it-IT" sz="6600" dirty="0">
              <a:solidFill>
                <a:srgbClr val="2D87AD"/>
              </a:solidFill>
              <a:latin typeface="+mn-lt"/>
            </a:endParaRPr>
          </a:p>
        </p:txBody>
      </p:sp>
    </p:spTree>
    <p:extLst>
      <p:ext uri="{BB962C8B-B14F-4D97-AF65-F5344CB8AC3E}">
        <p14:creationId xmlns:p14="http://schemas.microsoft.com/office/powerpoint/2010/main" val="3622674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a:extLst>
              <a:ext uri="{FF2B5EF4-FFF2-40B4-BE49-F238E27FC236}">
                <a16:creationId xmlns:a16="http://schemas.microsoft.com/office/drawing/2014/main" id="{49D8BE25-31FC-476A-952F-6D73D1F33551}"/>
              </a:ext>
            </a:extLst>
          </p:cNvPr>
          <p:cNvSpPr>
            <a:spLocks noGrp="1"/>
          </p:cNvSpPr>
          <p:nvPr>
            <p:ph type="ftr" sz="quarter" idx="11"/>
          </p:nvPr>
        </p:nvSpPr>
        <p:spPr/>
        <p:txBody>
          <a:bodyPr/>
          <a:lstStyle/>
          <a:p>
            <a:pPr>
              <a:defRPr/>
            </a:pPr>
            <a:r>
              <a:rPr lang="it-IT"/>
              <a:t>FONDO PERSEO SIRIO Iscritto al n. 164 dell’Albo COVIP Sede legale: via degli Scialoja, 3 - 00196 Roma</a:t>
            </a:r>
          </a:p>
        </p:txBody>
      </p:sp>
      <p:sp>
        <p:nvSpPr>
          <p:cNvPr id="4" name="Segnaposto numero diapositiva 3">
            <a:extLst>
              <a:ext uri="{FF2B5EF4-FFF2-40B4-BE49-F238E27FC236}">
                <a16:creationId xmlns:a16="http://schemas.microsoft.com/office/drawing/2014/main" id="{7D554716-A8F5-49D0-80D8-6359AFB20DDE}"/>
              </a:ext>
            </a:extLst>
          </p:cNvPr>
          <p:cNvSpPr>
            <a:spLocks noGrp="1"/>
          </p:cNvSpPr>
          <p:nvPr>
            <p:ph type="sldNum" sz="quarter" idx="12"/>
          </p:nvPr>
        </p:nvSpPr>
        <p:spPr/>
        <p:txBody>
          <a:bodyPr/>
          <a:lstStyle/>
          <a:p>
            <a:pPr>
              <a:defRPr/>
            </a:pPr>
            <a:fld id="{AD25E35D-3FB9-47E1-ABE8-9C7481C4F098}" type="slidenum">
              <a:rPr lang="it-IT" smtClean="0"/>
              <a:pPr>
                <a:defRPr/>
              </a:pPr>
              <a:t>6</a:t>
            </a:fld>
            <a:endParaRPr lang="it-IT"/>
          </a:p>
        </p:txBody>
      </p:sp>
      <p:sp>
        <p:nvSpPr>
          <p:cNvPr id="5" name="Rettangolo 4">
            <a:extLst>
              <a:ext uri="{FF2B5EF4-FFF2-40B4-BE49-F238E27FC236}">
                <a16:creationId xmlns:a16="http://schemas.microsoft.com/office/drawing/2014/main" id="{9D06E0B7-1D7D-4DE3-A5CC-499D52ECB123}"/>
              </a:ext>
            </a:extLst>
          </p:cNvPr>
          <p:cNvSpPr/>
          <p:nvPr/>
        </p:nvSpPr>
        <p:spPr>
          <a:xfrm>
            <a:off x="247650" y="1098343"/>
            <a:ext cx="9169138" cy="4616648"/>
          </a:xfrm>
          <a:prstGeom prst="rect">
            <a:avLst/>
          </a:prstGeom>
        </p:spPr>
        <p:txBody>
          <a:bodyPr wrap="square">
            <a:spAutoFit/>
          </a:bodyPr>
          <a:lstStyle/>
          <a:p>
            <a:r>
              <a:rPr lang="it-IT" sz="4200" dirty="0">
                <a:solidFill>
                  <a:srgbClr val="2D87AD"/>
                </a:solidFill>
                <a:latin typeface="+mn-lt"/>
                <a:cs typeface="Times New Roman" pitchFamily="18" charset="0"/>
              </a:rPr>
              <a:t>LA PREVIDENZA CONTRATTUALE E’  REGOLAMENTATA DALLE LEGGI 124/93 E 252/05;</a:t>
            </a:r>
          </a:p>
          <a:p>
            <a:r>
              <a:rPr lang="it-IT" sz="4200" dirty="0">
                <a:solidFill>
                  <a:srgbClr val="2D87AD"/>
                </a:solidFill>
                <a:latin typeface="+mn-lt"/>
                <a:cs typeface="Times New Roman" pitchFamily="18" charset="0"/>
              </a:rPr>
              <a:t>L’ATTUAZIONE E IL CONTROLLO E’ DEMANDATA A:</a:t>
            </a:r>
          </a:p>
          <a:p>
            <a:r>
              <a:rPr lang="it-IT" sz="4200" dirty="0">
                <a:solidFill>
                  <a:srgbClr val="2D87AD"/>
                </a:solidFill>
                <a:latin typeface="+mn-lt"/>
                <a:cs typeface="Times New Roman" pitchFamily="18" charset="0"/>
              </a:rPr>
              <a:t>		- COVIP </a:t>
            </a:r>
            <a:r>
              <a:rPr lang="it-IT" sz="3200" dirty="0">
                <a:solidFill>
                  <a:srgbClr val="2D87AD"/>
                </a:solidFill>
                <a:latin typeface="+mn-lt"/>
                <a:cs typeface="Times New Roman" pitchFamily="18" charset="0"/>
              </a:rPr>
              <a:t>ORGANO DI CONTROLLO</a:t>
            </a:r>
          </a:p>
          <a:p>
            <a:r>
              <a:rPr lang="it-IT" sz="4200" dirty="0">
                <a:solidFill>
                  <a:srgbClr val="2D87AD"/>
                </a:solidFill>
                <a:latin typeface="+mn-lt"/>
                <a:cs typeface="Times New Roman" pitchFamily="18" charset="0"/>
              </a:rPr>
              <a:t>		- MEF </a:t>
            </a:r>
            <a:r>
              <a:rPr lang="it-IT" sz="3200" dirty="0">
                <a:solidFill>
                  <a:srgbClr val="2D87AD"/>
                </a:solidFill>
                <a:latin typeface="+mn-lt"/>
                <a:cs typeface="Times New Roman" pitchFamily="18" charset="0"/>
              </a:rPr>
              <a:t>REGOLAMENTAZIONE</a:t>
            </a:r>
            <a:endParaRPr lang="it-IT" sz="3200" dirty="0">
              <a:solidFill>
                <a:srgbClr val="2D87AD"/>
              </a:solidFill>
              <a:latin typeface="+mn-lt"/>
            </a:endParaRPr>
          </a:p>
        </p:txBody>
      </p:sp>
      <p:sp>
        <p:nvSpPr>
          <p:cNvPr id="7" name="Titolo 6">
            <a:extLst>
              <a:ext uri="{FF2B5EF4-FFF2-40B4-BE49-F238E27FC236}">
                <a16:creationId xmlns:a16="http://schemas.microsoft.com/office/drawing/2014/main" id="{E6680639-2096-4812-AED8-E609BE8B0865}"/>
              </a:ext>
            </a:extLst>
          </p:cNvPr>
          <p:cNvSpPr>
            <a:spLocks noGrp="1"/>
          </p:cNvSpPr>
          <p:nvPr>
            <p:ph type="title"/>
          </p:nvPr>
        </p:nvSpPr>
        <p:spPr/>
        <p:txBody>
          <a:bodyPr/>
          <a:lstStyle/>
          <a:p>
            <a:r>
              <a:rPr lang="it-IT" dirty="0"/>
              <a:t>IMPORTANTE !</a:t>
            </a:r>
          </a:p>
        </p:txBody>
      </p:sp>
    </p:spTree>
    <p:extLst>
      <p:ext uri="{BB962C8B-B14F-4D97-AF65-F5344CB8AC3E}">
        <p14:creationId xmlns:p14="http://schemas.microsoft.com/office/powerpoint/2010/main" val="216503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txBox="1">
            <a:spLocks noChangeArrowheads="1"/>
          </p:cNvSpPr>
          <p:nvPr/>
        </p:nvSpPr>
        <p:spPr bwMode="auto">
          <a:xfrm>
            <a:off x="660400" y="4800600"/>
            <a:ext cx="858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100000"/>
              </a:spcBef>
              <a:spcAft>
                <a:spcPct val="0"/>
              </a:spcAft>
              <a:buClr>
                <a:srgbClr val="7EAC58"/>
              </a:buClr>
              <a:buSzTx/>
              <a:buFontTx/>
              <a:buNone/>
              <a:tabLst/>
              <a:defRPr/>
            </a:pPr>
            <a:endParaRPr kumimoji="0" lang="it-IT" b="0" i="0" u="none" strike="noStrike" kern="0" cap="none" spc="0" normalizeH="0" baseline="0" noProof="0" dirty="0">
              <a:ln>
                <a:noFill/>
              </a:ln>
              <a:solidFill>
                <a:srgbClr val="FFFFFF"/>
              </a:solidFill>
              <a:effectLst/>
              <a:uLnTx/>
              <a:uFillTx/>
              <a:latin typeface="+mn-lt"/>
              <a:ea typeface="ＭＳ Ｐゴシック" charset="0"/>
              <a:cs typeface="ＭＳ Ｐゴシック" charset="0"/>
            </a:endParaRPr>
          </a:p>
        </p:txBody>
      </p:sp>
      <p:sp>
        <p:nvSpPr>
          <p:cNvPr id="2" name="Title 1"/>
          <p:cNvSpPr>
            <a:spLocks noGrp="1"/>
          </p:cNvSpPr>
          <p:nvPr>
            <p:ph type="ctrTitle"/>
          </p:nvPr>
        </p:nvSpPr>
        <p:spPr>
          <a:xfrm>
            <a:off x="684508" y="2492896"/>
            <a:ext cx="8585200" cy="1152525"/>
          </a:xfrm>
        </p:spPr>
        <p:txBody>
          <a:bodyPr/>
          <a:lstStyle/>
          <a:p>
            <a:pPr algn="ctr"/>
            <a:r>
              <a:rPr lang="fr-FR" sz="8000" dirty="0"/>
              <a:t>CHI PUO’ ADERIRE?</a:t>
            </a:r>
            <a:endParaRPr lang="en-US" sz="8000" dirty="0"/>
          </a:p>
        </p:txBody>
      </p:sp>
    </p:spTree>
    <p:extLst>
      <p:ext uri="{BB962C8B-B14F-4D97-AF65-F5344CB8AC3E}">
        <p14:creationId xmlns:p14="http://schemas.microsoft.com/office/powerpoint/2010/main" val="339416401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2856" y="-314384"/>
            <a:ext cx="7099300" cy="865188"/>
          </a:xfrm>
        </p:spPr>
        <p:txBody>
          <a:bodyPr/>
          <a:lstStyle/>
          <a:p>
            <a:pPr eaLnBrk="1" hangingPunct="1"/>
            <a:r>
              <a:rPr lang="it-IT" dirty="0">
                <a:ea typeface="ＭＳ Ｐゴシック" pitchFamily="34" charset="-128"/>
              </a:rPr>
              <a:t>Chi può aderire ?</a:t>
            </a:r>
          </a:p>
        </p:txBody>
      </p:sp>
      <p:sp>
        <p:nvSpPr>
          <p:cNvPr id="24579" name="Rectangle 3"/>
          <p:cNvSpPr>
            <a:spLocks noGrp="1" noChangeArrowheads="1"/>
          </p:cNvSpPr>
          <p:nvPr>
            <p:ph idx="1"/>
          </p:nvPr>
        </p:nvSpPr>
        <p:spPr>
          <a:xfrm>
            <a:off x="2786184" y="486871"/>
            <a:ext cx="6922897" cy="2569132"/>
          </a:xfrm>
        </p:spPr>
        <p:txBody>
          <a:bodyPr/>
          <a:lstStyle/>
          <a:p>
            <a:pPr eaLnBrk="1" hangingPunct="1">
              <a:lnSpc>
                <a:spcPct val="90000"/>
              </a:lnSpc>
            </a:pPr>
            <a:endParaRPr lang="it-IT" altLang="ja-JP" sz="800" dirty="0">
              <a:ea typeface="ＭＳ Ｐゴシック" pitchFamily="34" charset="-128"/>
            </a:endParaRPr>
          </a:p>
          <a:p>
            <a:pPr marL="447675" lvl="1" indent="0" algn="ctr" eaLnBrk="1" hangingPunct="1">
              <a:lnSpc>
                <a:spcPct val="90000"/>
              </a:lnSpc>
              <a:buClr>
                <a:srgbClr val="153059"/>
              </a:buClr>
              <a:buNone/>
            </a:pPr>
            <a:r>
              <a:rPr lang="it-IT" sz="3600" b="1" dirty="0">
                <a:solidFill>
                  <a:srgbClr val="2D87AD"/>
                </a:solidFill>
                <a:ea typeface="ＭＳ Ｐゴシック" pitchFamily="34" charset="-128"/>
                <a:cs typeface="ＭＳ Ｐゴシック" charset="0"/>
              </a:rPr>
              <a:t>SOLAMENTE i dipendenti di tutte le Pubbliche Amministrazioni</a:t>
            </a:r>
            <a:r>
              <a:rPr lang="it-IT" sz="3600" dirty="0">
                <a:ea typeface="ＭＳ Ｐゴシック" pitchFamily="34" charset="-128"/>
              </a:rPr>
              <a:t> </a:t>
            </a:r>
          </a:p>
          <a:p>
            <a:pPr marL="447675" lvl="1" indent="0" algn="ctr" eaLnBrk="1" hangingPunct="1">
              <a:lnSpc>
                <a:spcPct val="90000"/>
              </a:lnSpc>
              <a:buClr>
                <a:srgbClr val="153059"/>
              </a:buClr>
              <a:buNone/>
            </a:pPr>
            <a:r>
              <a:rPr lang="it-IT" sz="2400" dirty="0">
                <a:ea typeface="ＭＳ Ｐゴシック" pitchFamily="34" charset="-128"/>
              </a:rPr>
              <a:t>(ad esclusione dei dipendenti scuola Stato, destinatari di Fondo Espero e del personale AFAM attualmente non ricompreso in alcuna forma)</a:t>
            </a:r>
          </a:p>
          <a:p>
            <a:pPr marL="447675" lvl="1" indent="0" algn="ctr" eaLnBrk="1" hangingPunct="1">
              <a:lnSpc>
                <a:spcPct val="90000"/>
              </a:lnSpc>
              <a:buClr>
                <a:srgbClr val="153059"/>
              </a:buClr>
              <a:buNone/>
            </a:pPr>
            <a:endParaRPr lang="it-IT" sz="4400" dirty="0">
              <a:ea typeface="ＭＳ Ｐゴシック" pitchFamily="34" charset="-128"/>
            </a:endParaRPr>
          </a:p>
        </p:txBody>
      </p:sp>
      <p:sp>
        <p:nvSpPr>
          <p:cNvPr id="6" name="Segnaposto piè di pagina 5"/>
          <p:cNvSpPr>
            <a:spLocks noGrp="1"/>
          </p:cNvSpPr>
          <p:nvPr>
            <p:ph type="ftr" sz="quarter" idx="10"/>
          </p:nvPr>
        </p:nvSpPr>
        <p:spPr/>
        <p:txBody>
          <a:bodyPr/>
          <a:lstStyle/>
          <a:p>
            <a:pPr>
              <a:defRPr/>
            </a:pPr>
            <a:r>
              <a:rPr lang="it-IT" dirty="0"/>
              <a:t>FONDO PERSEO SIRIO Iscritto al n. 164 dell’Albo COVIP Sede legale: via degli Scialoja, 3 - 00196 Roma</a:t>
            </a:r>
          </a:p>
        </p:txBody>
      </p:sp>
      <p:sp>
        <p:nvSpPr>
          <p:cNvPr id="2" name="Segnaposto numero diapositiva 1"/>
          <p:cNvSpPr>
            <a:spLocks noGrp="1"/>
          </p:cNvSpPr>
          <p:nvPr>
            <p:ph type="sldNum" sz="quarter" idx="11"/>
          </p:nvPr>
        </p:nvSpPr>
        <p:spPr/>
        <p:txBody>
          <a:bodyPr/>
          <a:lstStyle/>
          <a:p>
            <a:pPr>
              <a:defRPr/>
            </a:pPr>
            <a:fld id="{95904E82-99A9-4D3B-A23D-537F45650900}" type="slidenum">
              <a:rPr lang="it-IT" smtClean="0"/>
              <a:pPr>
                <a:defRPr/>
              </a:pPr>
              <a:t>8</a:t>
            </a:fld>
            <a:endParaRPr lang="it-IT"/>
          </a:p>
        </p:txBody>
      </p:sp>
      <p:pic>
        <p:nvPicPr>
          <p:cNvPr id="7" name="Immagine 6">
            <a:extLst>
              <a:ext uri="{FF2B5EF4-FFF2-40B4-BE49-F238E27FC236}">
                <a16:creationId xmlns:a16="http://schemas.microsoft.com/office/drawing/2014/main" id="{311E31E9-D5B8-405C-A093-E51797BA93E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28464" y="565684"/>
            <a:ext cx="2607945" cy="2607945"/>
          </a:xfrm>
          <a:prstGeom prst="rect">
            <a:avLst/>
          </a:prstGeom>
        </p:spPr>
      </p:pic>
      <p:sp>
        <p:nvSpPr>
          <p:cNvPr id="3" name="CasellaDiTesto 2">
            <a:extLst>
              <a:ext uri="{FF2B5EF4-FFF2-40B4-BE49-F238E27FC236}">
                <a16:creationId xmlns:a16="http://schemas.microsoft.com/office/drawing/2014/main" id="{4206B5E2-AA36-4A43-8961-CF8C6F8DFA21}"/>
              </a:ext>
            </a:extLst>
          </p:cNvPr>
          <p:cNvSpPr txBox="1"/>
          <p:nvPr/>
        </p:nvSpPr>
        <p:spPr>
          <a:xfrm>
            <a:off x="89255" y="4099367"/>
            <a:ext cx="5917746" cy="1865126"/>
          </a:xfrm>
          <a:prstGeom prst="rect">
            <a:avLst/>
          </a:prstGeom>
          <a:noFill/>
        </p:spPr>
        <p:txBody>
          <a:bodyPr wrap="square" rtlCol="0">
            <a:spAutoFit/>
          </a:bodyPr>
          <a:lstStyle/>
          <a:p>
            <a:pPr marL="447675" lvl="1" indent="0" algn="ctr" eaLnBrk="1" hangingPunct="1">
              <a:lnSpc>
                <a:spcPct val="90000"/>
              </a:lnSpc>
              <a:buClr>
                <a:srgbClr val="153059"/>
              </a:buClr>
              <a:buNone/>
            </a:pPr>
            <a:r>
              <a:rPr lang="it-IT" sz="3600" dirty="0">
                <a:solidFill>
                  <a:srgbClr val="2D87AD"/>
                </a:solidFill>
              </a:rPr>
              <a:t>I soggetti fiscalmente a carico degli Aderenti </a:t>
            </a:r>
          </a:p>
          <a:p>
            <a:pPr marL="447675" lvl="1" indent="0" algn="ctr" eaLnBrk="1" hangingPunct="1">
              <a:lnSpc>
                <a:spcPct val="90000"/>
              </a:lnSpc>
              <a:buClr>
                <a:srgbClr val="153059"/>
              </a:buClr>
              <a:buNone/>
            </a:pPr>
            <a:r>
              <a:rPr lang="it-IT" sz="2800" dirty="0"/>
              <a:t>(leggere attentamente il regolamento)</a:t>
            </a:r>
          </a:p>
        </p:txBody>
      </p:sp>
      <p:pic>
        <p:nvPicPr>
          <p:cNvPr id="5122" name="Picture 2" descr="L'immagine può contenere: una o più persone e testo">
            <a:extLst>
              <a:ext uri="{FF2B5EF4-FFF2-40B4-BE49-F238E27FC236}">
                <a16:creationId xmlns:a16="http://schemas.microsoft.com/office/drawing/2014/main" id="{84928839-4351-4BB6-B9DB-CC3F3F641FF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38746" y="3699913"/>
            <a:ext cx="2852790" cy="2852790"/>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C5C5E6D1-D1EC-4E26-A781-F2F0B1F7A384}"/>
              </a:ext>
            </a:extLst>
          </p:cNvPr>
          <p:cNvSpPr txBox="1"/>
          <p:nvPr/>
        </p:nvSpPr>
        <p:spPr>
          <a:xfrm>
            <a:off x="128464" y="3376747"/>
            <a:ext cx="5040560" cy="646331"/>
          </a:xfrm>
          <a:prstGeom prst="rect">
            <a:avLst/>
          </a:prstGeom>
          <a:noFill/>
        </p:spPr>
        <p:txBody>
          <a:bodyPr wrap="square" rtlCol="0">
            <a:spAutoFit/>
          </a:bodyPr>
          <a:lstStyle/>
          <a:p>
            <a:pPr algn="ctr"/>
            <a:r>
              <a:rPr lang="it-IT" sz="3600" dirty="0">
                <a:solidFill>
                  <a:schemeClr val="accent3">
                    <a:lumMod val="75000"/>
                  </a:schemeClr>
                </a:solidFill>
              </a:rPr>
              <a:t>UNICA ECCEZIONE</a:t>
            </a:r>
          </a:p>
        </p:txBody>
      </p:sp>
    </p:spTree>
    <p:extLst>
      <p:ext uri="{BB962C8B-B14F-4D97-AF65-F5344CB8AC3E}">
        <p14:creationId xmlns:p14="http://schemas.microsoft.com/office/powerpoint/2010/main" val="41049457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579">
                                            <p:txEl>
                                              <p:pRg st="1" end="1"/>
                                            </p:txEl>
                                          </p:spTgt>
                                        </p:tgtEl>
                                        <p:attrNameLst>
                                          <p:attrName>style.visibility</p:attrName>
                                        </p:attrNameLst>
                                      </p:cBhvr>
                                      <p:to>
                                        <p:strVal val="visible"/>
                                      </p:to>
                                    </p:set>
                                    <p:anim calcmode="lin" valueType="num">
                                      <p:cBhvr additive="base">
                                        <p:cTn id="11" dur="500" fill="hold"/>
                                        <p:tgtEl>
                                          <p:spTgt spid="2457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4579">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579">
                                            <p:txEl>
                                              <p:pRg st="2" end="2"/>
                                            </p:txEl>
                                          </p:spTgt>
                                        </p:tgtEl>
                                        <p:attrNameLst>
                                          <p:attrName>style.visibility</p:attrName>
                                        </p:attrNameLst>
                                      </p:cBhvr>
                                      <p:to>
                                        <p:strVal val="visible"/>
                                      </p:to>
                                    </p:set>
                                    <p:anim calcmode="lin" valueType="num">
                                      <p:cBhvr additive="base">
                                        <p:cTn id="15" dur="500" fill="hold"/>
                                        <p:tgtEl>
                                          <p:spTgt spid="24579">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45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122"/>
                                        </p:tgtEl>
                                        <p:attrNameLst>
                                          <p:attrName>style.visibility</p:attrName>
                                        </p:attrNameLst>
                                      </p:cBhvr>
                                      <p:to>
                                        <p:strVal val="visible"/>
                                      </p:to>
                                    </p:set>
                                    <p:anim calcmode="lin" valueType="num">
                                      <p:cBhvr additive="base">
                                        <p:cTn id="31" dur="500" fill="hold"/>
                                        <p:tgtEl>
                                          <p:spTgt spid="5122"/>
                                        </p:tgtEl>
                                        <p:attrNameLst>
                                          <p:attrName>ppt_x</p:attrName>
                                        </p:attrNameLst>
                                      </p:cBhvr>
                                      <p:tavLst>
                                        <p:tav tm="0">
                                          <p:val>
                                            <p:strVal val="#ppt_x"/>
                                          </p:val>
                                        </p:tav>
                                        <p:tav tm="100000">
                                          <p:val>
                                            <p:strVal val="#ppt_x"/>
                                          </p:val>
                                        </p:tav>
                                      </p:tavLst>
                                    </p:anim>
                                    <p:anim calcmode="lin" valueType="num">
                                      <p:cBhvr additive="base">
                                        <p:cTn id="32"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txBox="1">
            <a:spLocks noChangeArrowheads="1"/>
          </p:cNvSpPr>
          <p:nvPr/>
        </p:nvSpPr>
        <p:spPr bwMode="auto">
          <a:xfrm>
            <a:off x="660400" y="4800600"/>
            <a:ext cx="858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100000"/>
              </a:spcBef>
              <a:spcAft>
                <a:spcPct val="0"/>
              </a:spcAft>
              <a:buClr>
                <a:srgbClr val="7EAC58"/>
              </a:buClr>
              <a:buSzTx/>
              <a:buFontTx/>
              <a:buNone/>
              <a:tabLst/>
              <a:defRPr/>
            </a:pPr>
            <a:endParaRPr kumimoji="0" lang="it-IT" b="0" i="0" u="none" strike="noStrike" kern="0" cap="none" spc="0" normalizeH="0" baseline="0" noProof="0" dirty="0">
              <a:ln>
                <a:noFill/>
              </a:ln>
              <a:solidFill>
                <a:srgbClr val="FFFFFF"/>
              </a:solidFill>
              <a:effectLst/>
              <a:uLnTx/>
              <a:uFillTx/>
              <a:latin typeface="+mn-lt"/>
              <a:ea typeface="ＭＳ Ｐゴシック" charset="0"/>
              <a:cs typeface="ＭＳ Ｐゴシック" charset="0"/>
            </a:endParaRPr>
          </a:p>
        </p:txBody>
      </p:sp>
      <p:sp>
        <p:nvSpPr>
          <p:cNvPr id="2" name="Title 1"/>
          <p:cNvSpPr>
            <a:spLocks noGrp="1"/>
          </p:cNvSpPr>
          <p:nvPr>
            <p:ph type="ctrTitle"/>
          </p:nvPr>
        </p:nvSpPr>
        <p:spPr>
          <a:xfrm>
            <a:off x="684508" y="2492896"/>
            <a:ext cx="8585200" cy="1152525"/>
          </a:xfrm>
        </p:spPr>
        <p:txBody>
          <a:bodyPr/>
          <a:lstStyle/>
          <a:p>
            <a:pPr algn="ctr"/>
            <a:r>
              <a:rPr lang="fr-FR" sz="8000" dirty="0"/>
              <a:t>COME FUNZIONA?</a:t>
            </a:r>
            <a:endParaRPr lang="en-US" sz="8000" dirty="0"/>
          </a:p>
        </p:txBody>
      </p:sp>
    </p:spTree>
    <p:extLst>
      <p:ext uri="{BB962C8B-B14F-4D97-AF65-F5344CB8AC3E}">
        <p14:creationId xmlns:p14="http://schemas.microsoft.com/office/powerpoint/2010/main" val="678150543"/>
      </p:ext>
    </p:extLst>
  </p:cSld>
  <p:clrMapOvr>
    <a:masterClrMapping/>
  </p:clrMapOvr>
  <p:transition/>
</p:sld>
</file>

<file path=ppt/theme/theme1.xml><?xml version="1.0" encoding="utf-8"?>
<a:theme xmlns:a="http://schemas.openxmlformats.org/drawingml/2006/main" name="Perseo seminario formativo con modulo">
  <a:themeElements>
    <a:clrScheme name="Ciel">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2_schem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2_schem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schem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schem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schem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schem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schem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schem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schem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schem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schem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schem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schem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schema 13">
        <a:dk1>
          <a:srgbClr val="000000"/>
        </a:dk1>
        <a:lt1>
          <a:srgbClr val="FFFFFF"/>
        </a:lt1>
        <a:dk2>
          <a:srgbClr val="000000"/>
        </a:dk2>
        <a:lt2>
          <a:srgbClr val="808080"/>
        </a:lt2>
        <a:accent1>
          <a:srgbClr val="DE7338"/>
        </a:accent1>
        <a:accent2>
          <a:srgbClr val="FF9900"/>
        </a:accent2>
        <a:accent3>
          <a:srgbClr val="FFFFFF"/>
        </a:accent3>
        <a:accent4>
          <a:srgbClr val="000000"/>
        </a:accent4>
        <a:accent5>
          <a:srgbClr val="ECBCAE"/>
        </a:accent5>
        <a:accent6>
          <a:srgbClr val="E78A00"/>
        </a:accent6>
        <a:hlink>
          <a:srgbClr val="66CCFF"/>
        </a:hlink>
        <a:folHlink>
          <a:srgbClr val="99CC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erseo seminario formativo con modulo">
  <a:themeElements>
    <a:clrScheme name="Ciel">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2_schem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2_schem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schem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schem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schem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schem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schem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schem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schem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schem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schem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schem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schem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schema 13">
        <a:dk1>
          <a:srgbClr val="000000"/>
        </a:dk1>
        <a:lt1>
          <a:srgbClr val="FFFFFF"/>
        </a:lt1>
        <a:dk2>
          <a:srgbClr val="000000"/>
        </a:dk2>
        <a:lt2>
          <a:srgbClr val="808080"/>
        </a:lt2>
        <a:accent1>
          <a:srgbClr val="DE7338"/>
        </a:accent1>
        <a:accent2>
          <a:srgbClr val="FF9900"/>
        </a:accent2>
        <a:accent3>
          <a:srgbClr val="FFFFFF"/>
        </a:accent3>
        <a:accent4>
          <a:srgbClr val="000000"/>
        </a:accent4>
        <a:accent5>
          <a:srgbClr val="ECBCAE"/>
        </a:accent5>
        <a:accent6>
          <a:srgbClr val="E78A00"/>
        </a:accent6>
        <a:hlink>
          <a:srgbClr val="66CCFF"/>
        </a:hlink>
        <a:folHlink>
          <a:srgbClr val="99CC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4947</TotalTime>
  <Words>2748</Words>
  <Application>Microsoft Office PowerPoint</Application>
  <PresentationFormat>A4 (21x29,7 cm)</PresentationFormat>
  <Paragraphs>361</Paragraphs>
  <Slides>46</Slides>
  <Notes>15</Notes>
  <HiddenSlides>0</HiddenSlides>
  <MMClips>0</MMClips>
  <ScaleCrop>false</ScaleCrop>
  <HeadingPairs>
    <vt:vector size="6" baseType="variant">
      <vt:variant>
        <vt:lpstr>Caratteri utilizzati</vt:lpstr>
      </vt:variant>
      <vt:variant>
        <vt:i4>3</vt:i4>
      </vt:variant>
      <vt:variant>
        <vt:lpstr>Tema</vt:lpstr>
      </vt:variant>
      <vt:variant>
        <vt:i4>2</vt:i4>
      </vt:variant>
      <vt:variant>
        <vt:lpstr>Titoli diapositive</vt:lpstr>
      </vt:variant>
      <vt:variant>
        <vt:i4>46</vt:i4>
      </vt:variant>
    </vt:vector>
  </HeadingPairs>
  <TitlesOfParts>
    <vt:vector size="51" baseType="lpstr">
      <vt:lpstr>Arial</vt:lpstr>
      <vt:lpstr>Times New Roman</vt:lpstr>
      <vt:lpstr>Wingdings</vt:lpstr>
      <vt:lpstr>Perseo seminario formativo con modulo</vt:lpstr>
      <vt:lpstr>1_Perseo seminario formativo con modulo</vt:lpstr>
      <vt:lpstr>La Previdenza Complementare dei Pubblici Dipendenti</vt:lpstr>
      <vt:lpstr>Quale obiettivo oggi?</vt:lpstr>
      <vt:lpstr>Ci porremo delle domande</vt:lpstr>
      <vt:lpstr>COS’E’  PERSEO SIRIO?</vt:lpstr>
      <vt:lpstr>MA ALLORA COS’E’ PERSEO SIRIO ?</vt:lpstr>
      <vt:lpstr>IMPORTANTE !</vt:lpstr>
      <vt:lpstr>CHI PUO’ ADERIRE?</vt:lpstr>
      <vt:lpstr>Chi può aderire ?</vt:lpstr>
      <vt:lpstr>COME FUNZIONA?</vt:lpstr>
      <vt:lpstr>Come funziona Perso Sirio ?</vt:lpstr>
      <vt:lpstr>OGNI 3 ANNI VENGONO INDETTE ELEZIONI E TUTTI GLI ASSOCIATI SONO CHIAMATI AD ELEGGERE I LORO RAPPRESENTANTI</vt:lpstr>
      <vt:lpstr>Come funziona ?</vt:lpstr>
      <vt:lpstr>COME SI PUO’ ADERIRE?</vt:lpstr>
      <vt:lpstr>Presentazione standard di PowerPoint</vt:lpstr>
      <vt:lpstr>Presentazione standard di PowerPoint</vt:lpstr>
      <vt:lpstr>COME SI CONTRIBUISCE ?</vt:lpstr>
      <vt:lpstr>Come si contribuisce nella ADESIONE volontaria?</vt:lpstr>
      <vt:lpstr>Presentazione standard di PowerPoint</vt:lpstr>
      <vt:lpstr>FACILE DIRE TFR…..</vt:lpstr>
      <vt:lpstr>COME SI CONTRIBUISCE?</vt:lpstr>
      <vt:lpstr>Presentazione standard di PowerPoint</vt:lpstr>
      <vt:lpstr>Presentazione standard di PowerPoint</vt:lpstr>
      <vt:lpstr>Presentazione standard di PowerPoint</vt:lpstr>
      <vt:lpstr>Presentazione standard di PowerPoint</vt:lpstr>
      <vt:lpstr>Presentazione standard di PowerPoint</vt:lpstr>
      <vt:lpstr>I COSTI</vt:lpstr>
      <vt:lpstr>Costi ridotti</vt:lpstr>
      <vt:lpstr>LA GESTIONE FINANZIARIA</vt:lpstr>
      <vt:lpstr>Presentazione standard di PowerPoint</vt:lpstr>
      <vt:lpstr>E il TFR al Fondo? </vt:lpstr>
      <vt:lpstr>Come funziona?</vt:lpstr>
      <vt:lpstr>I COMPARTI</vt:lpstr>
      <vt:lpstr>COSA POSSO FARE E COSA OTTENGO</vt:lpstr>
      <vt:lpstr>Cosa posso fare e cosa ottengo</vt:lpstr>
      <vt:lpstr>Mentre lavoro posso…</vt:lpstr>
      <vt:lpstr>Mentre lavoro posso…</vt:lpstr>
      <vt:lpstr>Alla cessazione per pensionamento…</vt:lpstr>
      <vt:lpstr>Presentazione standard di PowerPoint</vt:lpstr>
      <vt:lpstr>Alla cessazione per pensionamento…</vt:lpstr>
      <vt:lpstr>LA FISCALITA’</vt:lpstr>
      <vt:lpstr>Presentazione standard di PowerPoint</vt:lpstr>
      <vt:lpstr>COME ISCRIVERSI</vt:lpstr>
      <vt:lpstr>PER PRIMA COSA LEGGIAMO</vt:lpstr>
      <vt:lpstr>COME ISCRIVERSI?</vt:lpstr>
      <vt:lpstr>COME ISCRIVERSI?</vt:lpstr>
      <vt:lpstr>Presentazione standard di PowerPoint</vt:lpstr>
    </vt:vector>
  </TitlesOfParts>
  <Manager>Nadia Perolari</Manager>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Fondo Perseo Sirio</dc:title>
  <dc:subject>Presentazione</dc:subject>
  <dc:creator>CDS</dc:creator>
  <cp:lastModifiedBy>Luciano Buttaroni</cp:lastModifiedBy>
  <cp:revision>964</cp:revision>
  <cp:lastPrinted>2016-12-01T12:33:17Z</cp:lastPrinted>
  <dcterms:created xsi:type="dcterms:W3CDTF">2015-10-20T15:59:59Z</dcterms:created>
  <dcterms:modified xsi:type="dcterms:W3CDTF">2021-11-26T08:10:34Z</dcterms:modified>
</cp:coreProperties>
</file>